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56"/>
  </p:notesMasterIdLst>
  <p:handoutMasterIdLst>
    <p:handoutMasterId r:id="rId57"/>
  </p:handoutMasterIdLst>
  <p:sldIdLst>
    <p:sldId id="256" r:id="rId2"/>
    <p:sldId id="671" r:id="rId3"/>
    <p:sldId id="672" r:id="rId4"/>
    <p:sldId id="673" r:id="rId5"/>
    <p:sldId id="674" r:id="rId6"/>
    <p:sldId id="676" r:id="rId7"/>
    <p:sldId id="677" r:id="rId8"/>
    <p:sldId id="717" r:id="rId9"/>
    <p:sldId id="678" r:id="rId10"/>
    <p:sldId id="680" r:id="rId11"/>
    <p:sldId id="681" r:id="rId12"/>
    <p:sldId id="695" r:id="rId13"/>
    <p:sldId id="682" r:id="rId14"/>
    <p:sldId id="683" r:id="rId15"/>
    <p:sldId id="718" r:id="rId16"/>
    <p:sldId id="684" r:id="rId17"/>
    <p:sldId id="685" r:id="rId18"/>
    <p:sldId id="696" r:id="rId19"/>
    <p:sldId id="686" r:id="rId20"/>
    <p:sldId id="707" r:id="rId21"/>
    <p:sldId id="705" r:id="rId22"/>
    <p:sldId id="688" r:id="rId23"/>
    <p:sldId id="689" r:id="rId24"/>
    <p:sldId id="690" r:id="rId25"/>
    <p:sldId id="691" r:id="rId26"/>
    <p:sldId id="692" r:id="rId27"/>
    <p:sldId id="693" r:id="rId28"/>
    <p:sldId id="708" r:id="rId29"/>
    <p:sldId id="709" r:id="rId30"/>
    <p:sldId id="694" r:id="rId31"/>
    <p:sldId id="713" r:id="rId32"/>
    <p:sldId id="729" r:id="rId33"/>
    <p:sldId id="730" r:id="rId34"/>
    <p:sldId id="714" r:id="rId35"/>
    <p:sldId id="715" r:id="rId36"/>
    <p:sldId id="716" r:id="rId37"/>
    <p:sldId id="719" r:id="rId38"/>
    <p:sldId id="720" r:id="rId39"/>
    <p:sldId id="725" r:id="rId40"/>
    <p:sldId id="731" r:id="rId41"/>
    <p:sldId id="721" r:id="rId42"/>
    <p:sldId id="732" r:id="rId43"/>
    <p:sldId id="733" r:id="rId44"/>
    <p:sldId id="723" r:id="rId45"/>
    <p:sldId id="724" r:id="rId46"/>
    <p:sldId id="734" r:id="rId47"/>
    <p:sldId id="735" r:id="rId48"/>
    <p:sldId id="726" r:id="rId49"/>
    <p:sldId id="736" r:id="rId50"/>
    <p:sldId id="727" r:id="rId51"/>
    <p:sldId id="728" r:id="rId52"/>
    <p:sldId id="739" r:id="rId53"/>
    <p:sldId id="737" r:id="rId54"/>
    <p:sldId id="738" r:id="rId55"/>
  </p:sldIdLst>
  <p:sldSz cx="9144000" cy="6858000" type="screen4x3"/>
  <p:notesSz cx="7099300" cy="10234613"/>
  <p:custDataLst>
    <p:tags r:id="rId58"/>
  </p:custDataLst>
  <p:defaultTextStyle>
    <a:defPPr>
      <a:defRPr lang="en-US"/>
    </a:defPPr>
    <a:lvl1pPr algn="ctr" rtl="0" fontAlgn="base">
      <a:spcBef>
        <a:spcPct val="0"/>
      </a:spcBef>
      <a:spcAft>
        <a:spcPct val="0"/>
      </a:spcAft>
      <a:defRPr sz="1200" kern="1200">
        <a:solidFill>
          <a:schemeClr val="tx2"/>
        </a:solidFill>
        <a:latin typeface="Tempus Sans ITC" pitchFamily="82" charset="0"/>
        <a:ea typeface="+mn-ea"/>
        <a:cs typeface="+mn-cs"/>
      </a:defRPr>
    </a:lvl1pPr>
    <a:lvl2pPr marL="457200" algn="ctr" rtl="0" fontAlgn="base">
      <a:spcBef>
        <a:spcPct val="0"/>
      </a:spcBef>
      <a:spcAft>
        <a:spcPct val="0"/>
      </a:spcAft>
      <a:defRPr sz="1200" kern="1200">
        <a:solidFill>
          <a:schemeClr val="tx2"/>
        </a:solidFill>
        <a:latin typeface="Tempus Sans ITC" pitchFamily="82" charset="0"/>
        <a:ea typeface="+mn-ea"/>
        <a:cs typeface="+mn-cs"/>
      </a:defRPr>
    </a:lvl2pPr>
    <a:lvl3pPr marL="914400" algn="ctr" rtl="0" fontAlgn="base">
      <a:spcBef>
        <a:spcPct val="0"/>
      </a:spcBef>
      <a:spcAft>
        <a:spcPct val="0"/>
      </a:spcAft>
      <a:defRPr sz="1200" kern="1200">
        <a:solidFill>
          <a:schemeClr val="tx2"/>
        </a:solidFill>
        <a:latin typeface="Tempus Sans ITC" pitchFamily="82" charset="0"/>
        <a:ea typeface="+mn-ea"/>
        <a:cs typeface="+mn-cs"/>
      </a:defRPr>
    </a:lvl3pPr>
    <a:lvl4pPr marL="1371600" algn="ctr" rtl="0" fontAlgn="base">
      <a:spcBef>
        <a:spcPct val="0"/>
      </a:spcBef>
      <a:spcAft>
        <a:spcPct val="0"/>
      </a:spcAft>
      <a:defRPr sz="1200" kern="1200">
        <a:solidFill>
          <a:schemeClr val="tx2"/>
        </a:solidFill>
        <a:latin typeface="Tempus Sans ITC" pitchFamily="82" charset="0"/>
        <a:ea typeface="+mn-ea"/>
        <a:cs typeface="+mn-cs"/>
      </a:defRPr>
    </a:lvl4pPr>
    <a:lvl5pPr marL="1828800" algn="ctr" rtl="0" fontAlgn="base">
      <a:spcBef>
        <a:spcPct val="0"/>
      </a:spcBef>
      <a:spcAft>
        <a:spcPct val="0"/>
      </a:spcAft>
      <a:defRPr sz="1200" kern="1200">
        <a:solidFill>
          <a:schemeClr val="tx2"/>
        </a:solidFill>
        <a:latin typeface="Tempus Sans ITC" pitchFamily="82" charset="0"/>
        <a:ea typeface="+mn-ea"/>
        <a:cs typeface="+mn-cs"/>
      </a:defRPr>
    </a:lvl5pPr>
    <a:lvl6pPr marL="2286000" algn="l" defTabSz="914400" rtl="0" eaLnBrk="1" latinLnBrk="0" hangingPunct="1">
      <a:defRPr sz="1200" kern="1200">
        <a:solidFill>
          <a:schemeClr val="tx2"/>
        </a:solidFill>
        <a:latin typeface="Tempus Sans ITC" pitchFamily="82" charset="0"/>
        <a:ea typeface="+mn-ea"/>
        <a:cs typeface="+mn-cs"/>
      </a:defRPr>
    </a:lvl6pPr>
    <a:lvl7pPr marL="2743200" algn="l" defTabSz="914400" rtl="0" eaLnBrk="1" latinLnBrk="0" hangingPunct="1">
      <a:defRPr sz="1200" kern="1200">
        <a:solidFill>
          <a:schemeClr val="tx2"/>
        </a:solidFill>
        <a:latin typeface="Tempus Sans ITC" pitchFamily="82" charset="0"/>
        <a:ea typeface="+mn-ea"/>
        <a:cs typeface="+mn-cs"/>
      </a:defRPr>
    </a:lvl7pPr>
    <a:lvl8pPr marL="3200400" algn="l" defTabSz="914400" rtl="0" eaLnBrk="1" latinLnBrk="0" hangingPunct="1">
      <a:defRPr sz="1200" kern="1200">
        <a:solidFill>
          <a:schemeClr val="tx2"/>
        </a:solidFill>
        <a:latin typeface="Tempus Sans ITC" pitchFamily="82" charset="0"/>
        <a:ea typeface="+mn-ea"/>
        <a:cs typeface="+mn-cs"/>
      </a:defRPr>
    </a:lvl8pPr>
    <a:lvl9pPr marL="3657600" algn="l" defTabSz="914400" rtl="0" eaLnBrk="1" latinLnBrk="0" hangingPunct="1">
      <a:defRPr sz="1200" kern="1200">
        <a:solidFill>
          <a:schemeClr val="tx2"/>
        </a:solidFill>
        <a:latin typeface="Tempus Sans ITC" pitchFamily="82"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808DA0"/>
    <a:srgbClr val="7F7F7F"/>
    <a:srgbClr val="4C4C4C"/>
    <a:srgbClr val="66CCFF"/>
    <a:srgbClr val="FFFF66"/>
    <a:srgbClr val="FFCC66"/>
    <a:srgbClr val="FF8000"/>
    <a:srgbClr val="FF0000"/>
    <a:srgbClr val="00FF00"/>
    <a:srgbClr val="008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620" autoAdjust="0"/>
    <p:restoredTop sz="84950" autoAdjust="0"/>
  </p:normalViewPr>
  <p:slideViewPr>
    <p:cSldViewPr>
      <p:cViewPr varScale="1">
        <p:scale>
          <a:sx n="119" d="100"/>
          <a:sy n="119" d="100"/>
        </p:scale>
        <p:origin x="3536" y="176"/>
      </p:cViewPr>
      <p:guideLst>
        <p:guide orient="horz" pos="2160"/>
        <p:guide pos="2880"/>
      </p:guideLst>
    </p:cSldViewPr>
  </p:slideViewPr>
  <p:outlineViewPr>
    <p:cViewPr>
      <p:scale>
        <a:sx n="33" d="100"/>
        <a:sy n="33" d="100"/>
      </p:scale>
      <p:origin x="0" y="27584"/>
    </p:cViewPr>
  </p:outlineViewPr>
  <p:notesTextViewPr>
    <p:cViewPr>
      <p:scale>
        <a:sx n="100" d="100"/>
        <a:sy n="100" d="100"/>
      </p:scale>
      <p:origin x="0" y="0"/>
    </p:cViewPr>
  </p:notesTextViewPr>
  <p:sorterViewPr>
    <p:cViewPr>
      <p:scale>
        <a:sx n="100" d="100"/>
        <a:sy n="100" d="100"/>
      </p:scale>
      <p:origin x="0" y="24221"/>
    </p:cViewPr>
  </p:sorterViewPr>
  <p:notesViewPr>
    <p:cSldViewPr>
      <p:cViewPr varScale="1">
        <p:scale>
          <a:sx n="142" d="100"/>
          <a:sy n="142" d="100"/>
        </p:scale>
        <p:origin x="6584"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image" Target="../media/image1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557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r" defTabSz="972546">
              <a:defRPr sz="1100">
                <a:solidFill>
                  <a:schemeClr val="tx1"/>
                </a:solidFill>
                <a:latin typeface="Arial" charset="0"/>
              </a:defRPr>
            </a:lvl1pPr>
          </a:lstStyle>
          <a:p>
            <a:endParaRPr lang="en-US"/>
          </a:p>
        </p:txBody>
      </p:sp>
      <p:sp>
        <p:nvSpPr>
          <p:cNvPr id="365572" name="Rectangle 4"/>
          <p:cNvSpPr>
            <a:spLocks noGrp="1" noChangeArrowheads="1"/>
          </p:cNvSpPr>
          <p:nvPr>
            <p:ph type="ftr" sz="quarter" idx="2"/>
          </p:nvPr>
        </p:nvSpPr>
        <p:spPr bwMode="auto">
          <a:xfrm>
            <a:off x="0"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r" defTabSz="972546">
              <a:defRPr sz="1100">
                <a:solidFill>
                  <a:schemeClr val="tx1"/>
                </a:solidFill>
                <a:latin typeface="Arial" charset="0"/>
              </a:defRPr>
            </a:lvl1pPr>
          </a:lstStyle>
          <a:p>
            <a:fld id="{2D8CA0BC-0227-4EC0-BFD0-03DE60C18AD2}" type="slidenum">
              <a:rPr lang="en-US"/>
              <a:pPr/>
              <a:t>‹#›</a:t>
            </a:fld>
            <a:endParaRPr lang="en-US"/>
          </a:p>
        </p:txBody>
      </p:sp>
    </p:spTree>
    <p:extLst>
      <p:ext uri="{BB962C8B-B14F-4D97-AF65-F5344CB8AC3E}">
        <p14:creationId xmlns:p14="http://schemas.microsoft.com/office/powerpoint/2010/main" val="2709745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1" name="Rectangle 3"/>
          <p:cNvSpPr>
            <a:spLocks noGrp="1" noChangeArrowheads="1"/>
          </p:cNvSpPr>
          <p:nvPr>
            <p:ph type="dt" idx="1"/>
          </p:nvPr>
        </p:nvSpPr>
        <p:spPr bwMode="auto">
          <a:xfrm>
            <a:off x="4021294"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r" defTabSz="986172">
              <a:defRPr sz="1100">
                <a:solidFill>
                  <a:schemeClr val="tx1"/>
                </a:solidFill>
                <a:latin typeface="Arial" charset="0"/>
              </a:defRPr>
            </a:lvl1pPr>
          </a:lstStyle>
          <a:p>
            <a:endParaRPr lang="en-US"/>
          </a:p>
        </p:txBody>
      </p:sp>
      <p:sp>
        <p:nvSpPr>
          <p:cNvPr id="258052" name="Rectangle 4"/>
          <p:cNvSpPr>
            <a:spLocks noGrp="1" noRot="1" noChangeAspect="1" noChangeArrowheads="1" noTextEdit="1"/>
          </p:cNvSpPr>
          <p:nvPr>
            <p:ph type="sldImg" idx="2"/>
          </p:nvPr>
        </p:nvSpPr>
        <p:spPr bwMode="auto">
          <a:xfrm>
            <a:off x="992188" y="766763"/>
            <a:ext cx="5119687" cy="3838575"/>
          </a:xfrm>
          <a:prstGeom prst="rect">
            <a:avLst/>
          </a:prstGeom>
          <a:noFill/>
          <a:ln w="9525">
            <a:solidFill>
              <a:srgbClr val="000000"/>
            </a:solidFill>
            <a:miter lim="800000"/>
            <a:headEnd/>
            <a:tailEnd/>
          </a:ln>
          <a:effectLst/>
        </p:spPr>
      </p:sp>
      <p:sp>
        <p:nvSpPr>
          <p:cNvPr id="258053" name="Rectangle 5"/>
          <p:cNvSpPr>
            <a:spLocks noGrp="1" noChangeArrowheads="1"/>
          </p:cNvSpPr>
          <p:nvPr>
            <p:ph type="body" sz="quarter" idx="3"/>
          </p:nvPr>
        </p:nvSpPr>
        <p:spPr bwMode="auto">
          <a:xfrm>
            <a:off x="711576" y="4862142"/>
            <a:ext cx="5676153" cy="4605227"/>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8054" name="Rectangle 6"/>
          <p:cNvSpPr>
            <a:spLocks noGrp="1" noChangeArrowheads="1"/>
          </p:cNvSpPr>
          <p:nvPr>
            <p:ph type="ftr" sz="quarter" idx="4"/>
          </p:nvPr>
        </p:nvSpPr>
        <p:spPr bwMode="auto">
          <a:xfrm>
            <a:off x="0"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5" name="Rectangle 7"/>
          <p:cNvSpPr>
            <a:spLocks noGrp="1" noChangeArrowheads="1"/>
          </p:cNvSpPr>
          <p:nvPr>
            <p:ph type="sldNum" sz="quarter" idx="5"/>
          </p:nvPr>
        </p:nvSpPr>
        <p:spPr bwMode="auto">
          <a:xfrm>
            <a:off x="4021294"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r" defTabSz="986172">
              <a:defRPr sz="1100">
                <a:solidFill>
                  <a:schemeClr val="tx1"/>
                </a:solidFill>
                <a:latin typeface="Arial" charset="0"/>
              </a:defRPr>
            </a:lvl1pPr>
          </a:lstStyle>
          <a:p>
            <a:fld id="{E6C47E0B-2958-48CC-BA4E-C350203CF107}" type="slidenum">
              <a:rPr lang="en-US"/>
              <a:pPr/>
              <a:t>‹#›</a:t>
            </a:fld>
            <a:endParaRPr lang="en-US"/>
          </a:p>
        </p:txBody>
      </p:sp>
    </p:spTree>
    <p:extLst>
      <p:ext uri="{BB962C8B-B14F-4D97-AF65-F5344CB8AC3E}">
        <p14:creationId xmlns:p14="http://schemas.microsoft.com/office/powerpoint/2010/main" val="70337626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E7A572-8AD9-492E-A720-80969568FA02}" type="slidenum">
              <a:rPr lang="en-US"/>
              <a:pPr/>
              <a:t>1</a:t>
            </a:fld>
            <a:endParaRPr lang="en-US" dirty="0"/>
          </a:p>
        </p:txBody>
      </p:sp>
      <p:sp>
        <p:nvSpPr>
          <p:cNvPr id="315394" name="Rectangle 2"/>
          <p:cNvSpPr>
            <a:spLocks noGrp="1" noRot="1" noChangeAspect="1" noChangeArrowheads="1" noTextEdit="1"/>
          </p:cNvSpPr>
          <p:nvPr>
            <p:ph type="sldImg"/>
          </p:nvPr>
        </p:nvSpPr>
        <p:spPr>
          <a:xfrm>
            <a:off x="992188" y="766763"/>
            <a:ext cx="5119687" cy="3838575"/>
          </a:xfrm>
          <a:ln/>
        </p:spPr>
      </p:sp>
      <p:sp>
        <p:nvSpPr>
          <p:cNvPr id="315395" name="Rectangle 3"/>
          <p:cNvSpPr>
            <a:spLocks noGrp="1" noChangeArrowheads="1"/>
          </p:cNvSpPr>
          <p:nvPr>
            <p:ph type="body" idx="1"/>
          </p:nvPr>
        </p:nvSpPr>
        <p:spPr/>
        <p:txBody>
          <a:bodyPr/>
          <a:lstStyle/>
          <a:p>
            <a:endParaRPr lang="fr-FR" dirty="0"/>
          </a:p>
        </p:txBody>
      </p:sp>
    </p:spTree>
    <p:extLst>
      <p:ext uri="{BB962C8B-B14F-4D97-AF65-F5344CB8AC3E}">
        <p14:creationId xmlns:p14="http://schemas.microsoft.com/office/powerpoint/2010/main" val="2029716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Arial" charset="0"/>
                <a:ea typeface="+mn-ea"/>
                <a:cs typeface="+mn-cs"/>
              </a:rPr>
              <a:t>The aggregation function calculates whether the neighbours' ratings for the unseen item </a:t>
            </a:r>
            <a:r>
              <a:rPr lang="en-GB" sz="1200" b="0" i="1" u="none" strike="noStrike" kern="1200" baseline="0" dirty="0">
                <a:solidFill>
                  <a:schemeClr val="tx1"/>
                </a:solidFill>
                <a:latin typeface="Arial" charset="0"/>
                <a:ea typeface="+mn-ea"/>
                <a:cs typeface="+mn-cs"/>
              </a:rPr>
              <a:t>a</a:t>
            </a:r>
            <a:r>
              <a:rPr lang="en-GB" sz="1200" b="0" i="0" u="none" strike="noStrike" kern="1200" baseline="0" dirty="0">
                <a:solidFill>
                  <a:schemeClr val="tx1"/>
                </a:solidFill>
                <a:latin typeface="Arial" charset="0"/>
                <a:ea typeface="+mn-ea"/>
                <a:cs typeface="+mn-cs"/>
              </a:rPr>
              <a:t> are higher or lower than their average. We can consider this term as the bias of the user </a:t>
            </a:r>
            <a:r>
              <a:rPr lang="en-GB" sz="1200" b="0" i="1" u="none" strike="noStrike" kern="1200" baseline="0" dirty="0">
                <a:solidFill>
                  <a:schemeClr val="tx1"/>
                </a:solidFill>
                <a:latin typeface="Arial" charset="0"/>
                <a:ea typeface="+mn-ea"/>
                <a:cs typeface="+mn-cs"/>
              </a:rPr>
              <a:t>y</a:t>
            </a:r>
            <a:r>
              <a:rPr lang="en-GB" sz="1200" b="0" i="0" u="none" strike="noStrike" kern="1200" baseline="0" dirty="0">
                <a:solidFill>
                  <a:schemeClr val="tx1"/>
                </a:solidFill>
                <a:latin typeface="Arial" charset="0"/>
                <a:ea typeface="+mn-ea"/>
                <a:cs typeface="+mn-cs"/>
              </a:rPr>
              <a:t> </a:t>
            </a:r>
            <a:r>
              <a:rPr lang="en-GB" sz="1200" b="0" i="0" u="none" strike="noStrike" kern="1200" baseline="0" dirty="0" err="1">
                <a:solidFill>
                  <a:schemeClr val="tx1"/>
                </a:solidFill>
                <a:latin typeface="Arial" charset="0"/>
                <a:ea typeface="+mn-ea"/>
                <a:cs typeface="+mn-cs"/>
              </a:rPr>
              <a:t>w.r.t</a:t>
            </a:r>
            <a:r>
              <a:rPr lang="en-GB" sz="1200" b="0" i="0" u="none" strike="noStrike" kern="1200" baseline="0" dirty="0">
                <a:solidFill>
                  <a:schemeClr val="tx1"/>
                </a:solidFill>
                <a:latin typeface="Arial" charset="0"/>
                <a:ea typeface="+mn-ea"/>
                <a:cs typeface="+mn-cs"/>
              </a:rPr>
              <a:t>. item </a:t>
            </a:r>
            <a:r>
              <a:rPr lang="en-GB" sz="1200" b="0" i="1" u="none" strike="noStrike" kern="1200" baseline="0" dirty="0">
                <a:solidFill>
                  <a:schemeClr val="tx1"/>
                </a:solidFill>
                <a:latin typeface="Arial" charset="0"/>
                <a:ea typeface="+mn-ea"/>
                <a:cs typeface="+mn-cs"/>
              </a:rPr>
              <a:t>a</a:t>
            </a:r>
            <a:r>
              <a:rPr lang="en-GB" sz="1200" b="0" i="0" u="none" strike="noStrike" kern="1200" baseline="0" dirty="0">
                <a:solidFill>
                  <a:schemeClr val="tx1"/>
                </a:solidFill>
                <a:latin typeface="Arial" charset="0"/>
                <a:ea typeface="+mn-ea"/>
                <a:cs typeface="+mn-cs"/>
              </a:rPr>
              <a:t>.  Then the function combines the rating bias using the similarity as a weight, so that the most similar neighbours will have more importance. Then the aggregated neighbours' bias is added/subtracted from user’s </a:t>
            </a:r>
            <a:r>
              <a:rPr lang="en-GB" sz="1200" b="0" i="1" u="none" strike="noStrike" kern="1200" baseline="0" dirty="0">
                <a:solidFill>
                  <a:schemeClr val="tx1"/>
                </a:solidFill>
                <a:latin typeface="Arial" charset="0"/>
                <a:ea typeface="+mn-ea"/>
                <a:cs typeface="+mn-cs"/>
              </a:rPr>
              <a:t>x</a:t>
            </a:r>
            <a:r>
              <a:rPr lang="en-GB" sz="1200" b="0" i="0" u="none" strike="noStrike" kern="1200" baseline="0" dirty="0">
                <a:solidFill>
                  <a:schemeClr val="tx1"/>
                </a:solidFill>
                <a:latin typeface="Arial" charset="0"/>
                <a:ea typeface="+mn-ea"/>
                <a:cs typeface="+mn-cs"/>
              </a:rPr>
              <a:t> average rating.</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11</a:t>
            </a:fld>
            <a:endParaRPr lang="en-US"/>
          </a:p>
        </p:txBody>
      </p:sp>
    </p:spTree>
    <p:extLst>
      <p:ext uri="{BB962C8B-B14F-4D97-AF65-F5344CB8AC3E}">
        <p14:creationId xmlns:p14="http://schemas.microsoft.com/office/powerpoint/2010/main" val="527482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Arial" charset="0"/>
                <a:ea typeface="+mn-ea"/>
                <a:cs typeface="+mn-cs"/>
              </a:rPr>
              <a:t>A typical problem of user-based collaborative filtering is the cold-start problem, that is, the recommendation for a new user that did not rate anything yet or for an item that was never rated. Also, user-based collaborative filtering is problematic when there are millions of users and/or items (Amazon, Netflix). For example, for each user the most similar users have to be found (nearest neighbours) from a large set of users. With large numbers of users, it becomes hard to find common ratings between users, due to the high dispersion of data.</a:t>
            </a:r>
          </a:p>
          <a:p>
            <a:endParaRPr lang="en-GB" sz="1200" b="0" i="0" u="none" strike="noStrike" kern="1200" baseline="0" dirty="0">
              <a:solidFill>
                <a:schemeClr val="tx1"/>
              </a:solidFill>
              <a:latin typeface="Arial" charset="0"/>
              <a:ea typeface="+mn-ea"/>
              <a:cs typeface="+mn-cs"/>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13</a:t>
            </a:fld>
            <a:endParaRPr lang="en-US"/>
          </a:p>
        </p:txBody>
      </p:sp>
    </p:spTree>
    <p:extLst>
      <p:ext uri="{BB962C8B-B14F-4D97-AF65-F5344CB8AC3E}">
        <p14:creationId xmlns:p14="http://schemas.microsoft.com/office/powerpoint/2010/main" val="270138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Arial" charset="0"/>
                <a:ea typeface="+mn-ea"/>
                <a:cs typeface="+mn-cs"/>
              </a:rPr>
              <a:t>The basic technique for item-based collaborative filtering needs to define</a:t>
            </a:r>
          </a:p>
          <a:p>
            <a:pPr marL="228600" indent="-228600">
              <a:buAutoNum type="arabicPlain"/>
            </a:pPr>
            <a:r>
              <a:rPr lang="en-GB" sz="1200" b="0" i="0" u="none" strike="noStrike" kern="1200" baseline="0" dirty="0">
                <a:solidFill>
                  <a:schemeClr val="tx1"/>
                </a:solidFill>
                <a:latin typeface="Arial" charset="0"/>
                <a:ea typeface="+mn-ea"/>
                <a:cs typeface="+mn-cs"/>
              </a:rPr>
              <a:t>A metric to compute similarity between items</a:t>
            </a:r>
          </a:p>
          <a:p>
            <a:pPr marL="228600" indent="-228600">
              <a:buAutoNum type="arabicPlain"/>
            </a:pPr>
            <a:r>
              <a:rPr lang="en-GB" sz="1200" b="0" i="0" u="none" strike="noStrike" kern="1200" baseline="0" dirty="0">
                <a:solidFill>
                  <a:schemeClr val="tx1"/>
                </a:solidFill>
                <a:latin typeface="Arial" charset="0"/>
                <a:ea typeface="+mn-ea"/>
                <a:cs typeface="+mn-cs"/>
              </a:rPr>
              <a:t>The number of neighbours considered in N</a:t>
            </a:r>
            <a:r>
              <a:rPr lang="en-GB" sz="1200" b="0" i="0" u="none" strike="noStrike" kern="1200" baseline="-25000" dirty="0">
                <a:solidFill>
                  <a:schemeClr val="tx1"/>
                </a:solidFill>
                <a:latin typeface="Arial" charset="0"/>
                <a:ea typeface="+mn-ea"/>
                <a:cs typeface="+mn-cs"/>
              </a:rPr>
              <a:t>I</a:t>
            </a:r>
            <a:endParaRPr lang="en-GB" sz="1200" b="0" i="0" u="none" strike="noStrike" kern="1200" baseline="0" dirty="0">
              <a:solidFill>
                <a:schemeClr val="tx1"/>
              </a:solidFill>
              <a:latin typeface="Arial" charset="0"/>
              <a:ea typeface="+mn-ea"/>
              <a:cs typeface="+mn-cs"/>
            </a:endParaRPr>
          </a:p>
          <a:p>
            <a:pPr marL="228600" indent="-228600">
              <a:buAutoNum type="arabicPlain"/>
            </a:pPr>
            <a:r>
              <a:rPr lang="en-GB" sz="1200" b="0" i="0" u="none" strike="noStrike" kern="1200" baseline="0" dirty="0">
                <a:solidFill>
                  <a:schemeClr val="tx1"/>
                </a:solidFill>
                <a:latin typeface="Arial" charset="0"/>
                <a:ea typeface="+mn-ea"/>
                <a:cs typeface="+mn-cs"/>
              </a:rPr>
              <a:t>A way to aggregate the ratings of the items in N</a:t>
            </a:r>
            <a:r>
              <a:rPr lang="en-GB" sz="1200" b="0" i="0" u="none" strike="noStrike" kern="1200" baseline="-25000" dirty="0">
                <a:solidFill>
                  <a:schemeClr val="tx1"/>
                </a:solidFill>
                <a:latin typeface="Arial" charset="0"/>
                <a:ea typeface="+mn-ea"/>
                <a:cs typeface="+mn-cs"/>
              </a:rPr>
              <a:t>I</a:t>
            </a:r>
          </a:p>
        </p:txBody>
      </p:sp>
      <p:sp>
        <p:nvSpPr>
          <p:cNvPr id="4" name="Slide Number Placeholder 3"/>
          <p:cNvSpPr>
            <a:spLocks noGrp="1"/>
          </p:cNvSpPr>
          <p:nvPr>
            <p:ph type="sldNum" sz="quarter" idx="10"/>
          </p:nvPr>
        </p:nvSpPr>
        <p:spPr/>
        <p:txBody>
          <a:bodyPr/>
          <a:lstStyle/>
          <a:p>
            <a:fld id="{E6C47E0B-2958-48CC-BA4E-C350203CF107}" type="slidenum">
              <a:rPr lang="en-US" smtClean="0"/>
              <a:pPr/>
              <a:t>14</a:t>
            </a:fld>
            <a:endParaRPr lang="en-US"/>
          </a:p>
        </p:txBody>
      </p:sp>
    </p:spTree>
    <p:extLst>
      <p:ext uri="{BB962C8B-B14F-4D97-AF65-F5344CB8AC3E}">
        <p14:creationId xmlns:p14="http://schemas.microsoft.com/office/powerpoint/2010/main" val="8401893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dirty="0"/>
              <a:t>The attributes</a:t>
            </a:r>
            <a:r>
              <a:rPr lang="en-GB" baseline="0" dirty="0"/>
              <a:t> that define an item are the ratings of the users different than U. The similarity can be computed with the same functions explained before, correlation coefficient or cosine similarity. In this example, similarity is computed with the correlation coefficient, and it is possible to see how item 1 and 4 are the most similar to item 5. Thus, aggregating the ratings of these items given by user U is an estimate of the rating of user U for item 5.</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16</a:t>
            </a:fld>
            <a:endParaRPr lang="en-US"/>
          </a:p>
        </p:txBody>
      </p:sp>
    </p:spTree>
    <p:extLst>
      <p:ext uri="{BB962C8B-B14F-4D97-AF65-F5344CB8AC3E}">
        <p14:creationId xmlns:p14="http://schemas.microsoft.com/office/powerpoint/2010/main" val="31548087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Arial" charset="0"/>
                <a:ea typeface="+mn-ea"/>
                <a:cs typeface="+mn-cs"/>
              </a:rPr>
              <a:t>The aggregation function computes the prediction of an item a for a user x by computing the sum of the ratings given by the user on the items similar to a. Each rating is weighted by the corresponding similarity sim(</a:t>
            </a:r>
            <a:r>
              <a:rPr lang="en-GB" sz="1200" b="0" i="0" u="none" strike="noStrike" kern="1200" baseline="0" dirty="0" err="1">
                <a:solidFill>
                  <a:schemeClr val="tx1"/>
                </a:solidFill>
                <a:latin typeface="Arial" charset="0"/>
                <a:ea typeface="+mn-ea"/>
                <a:cs typeface="+mn-cs"/>
              </a:rPr>
              <a:t>a,b</a:t>
            </a:r>
            <a:r>
              <a:rPr lang="en-GB" sz="1200" b="0" i="0" u="none" strike="noStrike" kern="1200" baseline="0" dirty="0">
                <a:solidFill>
                  <a:schemeClr val="tx1"/>
                </a:solidFill>
                <a:latin typeface="Arial" charset="0"/>
                <a:ea typeface="+mn-ea"/>
                <a:cs typeface="+mn-cs"/>
              </a:rPr>
              <a:t>) between items a and b.</a:t>
            </a:r>
          </a:p>
          <a:p>
            <a:endParaRPr lang="en-GB" sz="1200" b="0" i="0" u="none" strike="noStrike" kern="1200" baseline="0" dirty="0">
              <a:solidFill>
                <a:schemeClr val="tx1"/>
              </a:solidFill>
              <a:latin typeface="Arial" charset="0"/>
              <a:ea typeface="+mn-ea"/>
              <a:cs typeface="+mn-cs"/>
            </a:endParaRPr>
          </a:p>
          <a:p>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17</a:t>
            </a:fld>
            <a:endParaRPr lang="en-US"/>
          </a:p>
        </p:txBody>
      </p:sp>
    </p:spTree>
    <p:extLst>
      <p:ext uri="{BB962C8B-B14F-4D97-AF65-F5344CB8AC3E}">
        <p14:creationId xmlns:p14="http://schemas.microsoft.com/office/powerpoint/2010/main" val="2546985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Arial" charset="0"/>
                    <a:ea typeface="+mn-ea"/>
                    <a:cs typeface="+mn-cs"/>
                  </a:rPr>
                  <a:t>Although item-based collaborative filtering does not solve the cold-start problem, it is usually more suited to tackle big datasets. In fact, the item similarities can be computed in advance, given that the items are more stable than the users (in general, new items appear at a slower pace than new users). Furthermore, the size of the neighbourhood of a given item a is in general smaller than the neighbourhood of a user x, because </a:t>
                </a:r>
                <a14:m>
                  <m:oMath xmlns:m="http://schemas.openxmlformats.org/officeDocument/2006/math">
                    <m:sSub>
                      <m:sSubPr>
                        <m:ctrlPr>
                          <a:rPr lang="fr-CH" sz="1200" i="1" smtClean="0">
                            <a:latin typeface="Cambria Math" panose="02040503050406030204" pitchFamily="18" charset="0"/>
                            <a:ea typeface="Cambria Math" charset="0"/>
                            <a:cs typeface="Cambria Math" charset="0"/>
                          </a:rPr>
                        </m:ctrlPr>
                      </m:sSubPr>
                      <m:e>
                        <m:r>
                          <a:rPr lang="fr-CH" sz="1200" i="1">
                            <a:latin typeface="Cambria Math" charset="0"/>
                            <a:ea typeface="Cambria Math" charset="0"/>
                            <a:cs typeface="Cambria Math" charset="0"/>
                          </a:rPr>
                          <m:t>𝑁</m:t>
                        </m:r>
                      </m:e>
                      <m:sub>
                        <m:r>
                          <a:rPr lang="fr-CH" sz="1200" i="1">
                            <a:latin typeface="Cambria Math" charset="0"/>
                            <a:ea typeface="Cambria Math" charset="0"/>
                            <a:cs typeface="Cambria Math" charset="0"/>
                          </a:rPr>
                          <m:t>𝐼</m:t>
                        </m:r>
                      </m:sub>
                    </m:sSub>
                    <m:r>
                      <m:rPr>
                        <m:brk m:alnAt="7"/>
                      </m:rPr>
                      <a:rPr lang="fr-CH" sz="1200" i="1">
                        <a:latin typeface="Cambria Math" charset="0"/>
                        <a:ea typeface="Cambria Math" charset="0"/>
                        <a:cs typeface="Cambria Math" charset="0"/>
                      </a:rPr>
                      <m:t>(</m:t>
                    </m:r>
                    <m:r>
                      <a:rPr lang="fr-CH" sz="1200" i="1">
                        <a:latin typeface="Cambria Math" charset="0"/>
                        <a:ea typeface="Cambria Math" charset="0"/>
                        <a:cs typeface="Cambria Math" charset="0"/>
                      </a:rPr>
                      <m:t>𝑎</m:t>
                    </m:r>
                    <m:r>
                      <a:rPr lang="fr-CH" sz="1200" i="1">
                        <a:latin typeface="Cambria Math" charset="0"/>
                        <a:ea typeface="Cambria Math" charset="0"/>
                        <a:cs typeface="Cambria Math" charset="0"/>
                      </a:rPr>
                      <m:t>)</m:t>
                    </m:r>
                  </m:oMath>
                </a14:m>
                <a:r>
                  <a:rPr lang="en-GB" sz="1200" dirty="0">
                    <a:solidFill>
                      <a:srgbClr val="000000"/>
                    </a:solidFill>
                  </a:rPr>
                  <a:t> </a:t>
                </a:r>
                <a:r>
                  <a:rPr lang="en-GB" sz="1200" b="0" i="0" u="none" strike="noStrike" kern="1200" baseline="0" dirty="0">
                    <a:solidFill>
                      <a:schemeClr val="tx1"/>
                    </a:solidFill>
                    <a:latin typeface="Arial" charset="0"/>
                    <a:ea typeface="+mn-ea"/>
                    <a:cs typeface="+mn-cs"/>
                  </a:rPr>
                  <a:t> is composed of the other items rated by user x (e.g., tens of DVDs bought on Amazon), while </a:t>
                </a:r>
                <a14:m>
                  <m:oMath xmlns:m="http://schemas.openxmlformats.org/officeDocument/2006/math">
                    <m:sSub>
                      <m:sSubPr>
                        <m:ctrlPr>
                          <a:rPr lang="fr-CH" sz="1200" i="1" smtClean="0">
                            <a:latin typeface="Cambria Math" panose="02040503050406030204" pitchFamily="18" charset="0"/>
                            <a:ea typeface="Cambria Math" charset="0"/>
                            <a:cs typeface="Cambria Math" charset="0"/>
                          </a:rPr>
                        </m:ctrlPr>
                      </m:sSubPr>
                      <m:e>
                        <m:r>
                          <a:rPr lang="fr-CH" sz="1200" i="1">
                            <a:latin typeface="Cambria Math" charset="0"/>
                            <a:ea typeface="Cambria Math" charset="0"/>
                            <a:cs typeface="Cambria Math" charset="0"/>
                          </a:rPr>
                          <m:t>𝑁</m:t>
                        </m:r>
                      </m:e>
                      <m:sub>
                        <m:r>
                          <a:rPr lang="fr-CH" sz="1200" i="1">
                            <a:latin typeface="Cambria Math" charset="0"/>
                            <a:ea typeface="Cambria Math" charset="0"/>
                            <a:cs typeface="Cambria Math" charset="0"/>
                          </a:rPr>
                          <m:t>𝑈</m:t>
                        </m:r>
                      </m:sub>
                    </m:sSub>
                    <m:r>
                      <m:rPr>
                        <m:brk m:alnAt="7"/>
                      </m:rPr>
                      <a:rPr lang="fr-CH" sz="1200" i="1">
                        <a:latin typeface="Cambria Math" charset="0"/>
                        <a:ea typeface="Cambria Math" charset="0"/>
                        <a:cs typeface="Cambria Math" charset="0"/>
                      </a:rPr>
                      <m:t>(</m:t>
                    </m:r>
                    <m:r>
                      <a:rPr lang="fr-CH" sz="1200" i="1">
                        <a:latin typeface="Cambria Math" charset="0"/>
                        <a:ea typeface="Cambria Math" charset="0"/>
                        <a:cs typeface="Cambria Math" charset="0"/>
                      </a:rPr>
                      <m:t>𝑥</m:t>
                    </m:r>
                    <m:r>
                      <a:rPr lang="fr-CH" sz="1200" i="1">
                        <a:latin typeface="Cambria Math" charset="0"/>
                        <a:ea typeface="Cambria Math" charset="0"/>
                        <a:cs typeface="Cambria Math" charset="0"/>
                      </a:rPr>
                      <m:t>)</m:t>
                    </m:r>
                  </m:oMath>
                </a14:m>
                <a:r>
                  <a:rPr lang="en-GB" sz="1200" b="0" i="0" u="none" strike="noStrike" kern="1200" baseline="0" dirty="0">
                    <a:solidFill>
                      <a:schemeClr val="tx1"/>
                    </a:solidFill>
                    <a:latin typeface="Arial" charset="0"/>
                    <a:ea typeface="+mn-ea"/>
                    <a:cs typeface="+mn-cs"/>
                  </a:rPr>
                  <a:t> is composed by the other users that rated the same items as x (e.g., millions of users that watched The Godfather on Netflix).</a:t>
                </a:r>
              </a:p>
              <a:p>
                <a:endParaRPr lang="en-GB" sz="1200" b="0" i="0" u="none" strike="noStrike" kern="1200" baseline="0" dirty="0">
                  <a:solidFill>
                    <a:schemeClr val="tx1"/>
                  </a:solidFill>
                  <a:latin typeface="Arial" charset="0"/>
                  <a:ea typeface="+mn-ea"/>
                  <a:cs typeface="+mn-cs"/>
                </a:endParaRPr>
              </a:p>
              <a:p>
                <a:endParaRPr lang="en-GB" sz="1200" b="0" i="0" u="none" strike="noStrike" kern="1200" baseline="0" dirty="0">
                  <a:solidFill>
                    <a:schemeClr val="tx1"/>
                  </a:solidFill>
                  <a:latin typeface="Arial" charset="0"/>
                  <a:ea typeface="+mn-ea"/>
                  <a:cs typeface="+mn-cs"/>
                </a:endParaRPr>
              </a:p>
              <a:p>
                <a:endParaRPr lang="en-GB" sz="1200" b="0" i="0" u="none" strike="noStrike" kern="1200" baseline="0" dirty="0">
                  <a:solidFill>
                    <a:schemeClr val="tx1"/>
                  </a:solidFill>
                  <a:latin typeface="Arial" charset="0"/>
                  <a:ea typeface="+mn-ea"/>
                  <a:cs typeface="+mn-cs"/>
                </a:endParaRPr>
              </a:p>
              <a:p>
                <a:endParaRPr lang="en-GB" sz="1200" b="0" i="0" u="none" strike="noStrike" kern="1200" baseline="0" dirty="0">
                  <a:solidFill>
                    <a:schemeClr val="tx1"/>
                  </a:solidFill>
                  <a:latin typeface="Arial" charset="0"/>
                  <a:ea typeface="+mn-ea"/>
                  <a:cs typeface="+mn-cs"/>
                </a:endParaRPr>
              </a:p>
            </p:txBody>
          </p:sp>
        </mc:Choice>
        <mc:Fallback xmlns="">
          <p:sp>
            <p:nvSpPr>
              <p:cNvPr id="3" name="Notes Placeholder 2"/>
              <p:cNvSpPr>
                <a:spLocks noGrp="1"/>
              </p:cNvSpPr>
              <p:nvPr>
                <p:ph type="body" idx="1"/>
              </p:nvPr>
            </p:nvSpPr>
            <p:spPr/>
            <p:txBody>
              <a:bodyPr/>
              <a:lstStyle/>
              <a:p>
                <a:r>
                  <a:rPr lang="en-GB" sz="1200" b="0" i="0" u="none" strike="noStrike" kern="1200" baseline="0" dirty="0" smtClean="0">
                    <a:solidFill>
                      <a:schemeClr val="tx1"/>
                    </a:solidFill>
                    <a:latin typeface="Arial" charset="0"/>
                    <a:ea typeface="+mn-ea"/>
                    <a:cs typeface="+mn-cs"/>
                  </a:rPr>
                  <a:t>Although item-based collaborative filtering does not solve the scalability problem, it is usually more suited to tackle big </a:t>
                </a:r>
                <a:r>
                  <a:rPr lang="en-GB" sz="1200" b="0" i="0" u="none" strike="noStrike" kern="1200" baseline="0" dirty="0" smtClean="0">
                    <a:solidFill>
                      <a:schemeClr val="tx1"/>
                    </a:solidFill>
                    <a:latin typeface="Arial" charset="0"/>
                    <a:ea typeface="+mn-ea"/>
                    <a:cs typeface="+mn-cs"/>
                  </a:rPr>
                  <a:t>datasets. </a:t>
                </a:r>
                <a:r>
                  <a:rPr lang="en-GB" sz="1200" b="0" i="0" u="none" strike="noStrike" kern="1200" baseline="0" dirty="0" smtClean="0">
                    <a:solidFill>
                      <a:schemeClr val="tx1"/>
                    </a:solidFill>
                    <a:latin typeface="Arial" charset="0"/>
                    <a:ea typeface="+mn-ea"/>
                    <a:cs typeface="+mn-cs"/>
                  </a:rPr>
                  <a:t>In fact, the item similarities can be computed in advance, given that the items are more stable than the users (in general, new items appear at a slower pace than new users). Furthermore, the size of the neighbourhood of a given item a is in general smaller than the neighbourhood of a user x, because </a:t>
                </a:r>
                <a:r>
                  <a:rPr lang="fr-CH" sz="1200" i="0">
                    <a:latin typeface="Cambria Math" charset="0"/>
                    <a:ea typeface="Cambria Math" charset="0"/>
                    <a:cs typeface="Cambria Math" charset="0"/>
                  </a:rPr>
                  <a:t>𝑁</a:t>
                </a:r>
                <a:r>
                  <a:rPr lang="fr-CH" sz="1200" i="0" smtClean="0">
                    <a:latin typeface="Cambria Math" charset="0"/>
                    <a:ea typeface="Cambria Math" charset="0"/>
                    <a:cs typeface="Cambria Math" charset="0"/>
                  </a:rPr>
                  <a:t>_</a:t>
                </a:r>
                <a:r>
                  <a:rPr lang="fr-CH" sz="1200" i="0">
                    <a:latin typeface="Cambria Math" charset="0"/>
                    <a:ea typeface="Cambria Math" charset="0"/>
                    <a:cs typeface="Cambria Math" charset="0"/>
                  </a:rPr>
                  <a:t>𝐼 (𝑎)</a:t>
                </a:r>
                <a:r>
                  <a:rPr lang="en-GB" sz="1200" dirty="0">
                    <a:solidFill>
                      <a:srgbClr val="000000"/>
                    </a:solidFill>
                  </a:rPr>
                  <a:t> </a:t>
                </a:r>
                <a:r>
                  <a:rPr lang="en-GB" sz="1200" b="0" i="0" u="none" strike="noStrike" kern="1200" baseline="0" dirty="0" smtClean="0">
                    <a:solidFill>
                      <a:schemeClr val="tx1"/>
                    </a:solidFill>
                    <a:latin typeface="Arial" charset="0"/>
                    <a:ea typeface="+mn-ea"/>
                    <a:cs typeface="+mn-cs"/>
                  </a:rPr>
                  <a:t> is composed </a:t>
                </a:r>
                <a:r>
                  <a:rPr lang="en-GB" sz="1200" b="0" i="0" u="none" strike="noStrike" kern="1200" baseline="0" dirty="0" smtClean="0">
                    <a:solidFill>
                      <a:schemeClr val="tx1"/>
                    </a:solidFill>
                    <a:latin typeface="Arial" charset="0"/>
                    <a:ea typeface="+mn-ea"/>
                    <a:cs typeface="+mn-cs"/>
                  </a:rPr>
                  <a:t>of the </a:t>
                </a:r>
                <a:r>
                  <a:rPr lang="en-GB" sz="1200" b="0" i="0" u="none" strike="noStrike" kern="1200" baseline="0" dirty="0" smtClean="0">
                    <a:solidFill>
                      <a:schemeClr val="tx1"/>
                    </a:solidFill>
                    <a:latin typeface="Arial" charset="0"/>
                    <a:ea typeface="+mn-ea"/>
                    <a:cs typeface="+mn-cs"/>
                  </a:rPr>
                  <a:t>other items rated by user x (e.g., tens of DVDs bought on Amazon), while </a:t>
                </a:r>
                <a:r>
                  <a:rPr lang="fr-CH" sz="1200" i="0">
                    <a:latin typeface="Cambria Math" charset="0"/>
                    <a:ea typeface="Cambria Math" charset="0"/>
                    <a:cs typeface="Cambria Math" charset="0"/>
                  </a:rPr>
                  <a:t>𝑁</a:t>
                </a:r>
                <a:r>
                  <a:rPr lang="fr-CH" sz="1200" i="0" smtClean="0">
                    <a:latin typeface="Cambria Math" charset="0"/>
                    <a:ea typeface="Cambria Math" charset="0"/>
                    <a:cs typeface="Cambria Math" charset="0"/>
                  </a:rPr>
                  <a:t>_</a:t>
                </a:r>
                <a:r>
                  <a:rPr lang="fr-CH" sz="1200" i="0">
                    <a:latin typeface="Cambria Math" charset="0"/>
                    <a:ea typeface="Cambria Math" charset="0"/>
                    <a:cs typeface="Cambria Math" charset="0"/>
                  </a:rPr>
                  <a:t>𝑈 (𝑥)</a:t>
                </a:r>
                <a:r>
                  <a:rPr lang="en-GB" sz="1200" b="0" i="0" u="none" strike="noStrike" kern="1200" baseline="0" dirty="0" smtClean="0">
                    <a:solidFill>
                      <a:schemeClr val="tx1"/>
                    </a:solidFill>
                    <a:latin typeface="Arial" charset="0"/>
                    <a:ea typeface="+mn-ea"/>
                    <a:cs typeface="+mn-cs"/>
                  </a:rPr>
                  <a:t> is composed by the other users that rated the same items as x (e.g., millions of users that watched The Godfather on Netflix).</a:t>
                </a:r>
              </a:p>
              <a:p>
                <a:endParaRPr lang="en-GB" sz="1200" b="0" i="0" u="none" strike="noStrike" kern="1200" baseline="0" dirty="0" smtClean="0">
                  <a:solidFill>
                    <a:schemeClr val="tx1"/>
                  </a:solidFill>
                  <a:latin typeface="Arial" charset="0"/>
                  <a:ea typeface="+mn-ea"/>
                  <a:cs typeface="+mn-cs"/>
                </a:endParaRPr>
              </a:p>
              <a:p>
                <a:endParaRPr lang="en-GB" sz="1200" b="0" i="0" u="none" strike="noStrike" kern="1200" baseline="0" dirty="0" smtClean="0">
                  <a:solidFill>
                    <a:schemeClr val="tx1"/>
                  </a:solidFill>
                  <a:latin typeface="Arial" charset="0"/>
                  <a:ea typeface="+mn-ea"/>
                  <a:cs typeface="+mn-cs"/>
                </a:endParaRPr>
              </a:p>
              <a:p>
                <a:endParaRPr lang="en-GB" sz="1200" b="0" i="0" u="none" strike="noStrike" kern="1200" baseline="0" dirty="0" smtClean="0">
                  <a:solidFill>
                    <a:schemeClr val="tx1"/>
                  </a:solidFill>
                  <a:latin typeface="Arial" charset="0"/>
                  <a:ea typeface="+mn-ea"/>
                  <a:cs typeface="+mn-cs"/>
                </a:endParaRPr>
              </a:p>
              <a:p>
                <a:endParaRPr lang="en-GB" sz="1200" b="0" i="0" u="none" strike="noStrike" kern="1200" baseline="0" dirty="0" smtClean="0">
                  <a:solidFill>
                    <a:schemeClr val="tx1"/>
                  </a:solidFill>
                  <a:latin typeface="Arial" charset="0"/>
                  <a:ea typeface="+mn-ea"/>
                  <a:cs typeface="+mn-cs"/>
                </a:endParaRPr>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19</a:t>
            </a:fld>
            <a:endParaRPr lang="en-US"/>
          </a:p>
        </p:txBody>
      </p:sp>
    </p:spTree>
    <p:extLst>
      <p:ext uri="{BB962C8B-B14F-4D97-AF65-F5344CB8AC3E}">
        <p14:creationId xmlns:p14="http://schemas.microsoft.com/office/powerpoint/2010/main" val="11486024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b="0" i="0" u="none" strike="noStrike" kern="1200" baseline="0" dirty="0">
                <a:solidFill>
                  <a:schemeClr val="tx1"/>
                </a:solidFill>
                <a:latin typeface="Arial" charset="0"/>
                <a:ea typeface="+mn-ea"/>
                <a:cs typeface="+mn-cs"/>
              </a:rPr>
              <a:t>Both recommendation techniques we saw before need only the ratings of the user, and no information about the item is needed. However, the content of the item might provide useful information for the recommendation. Content-based recommendation takes into consideration only the items that have been rated by the user and the content of all existing items, significantly reducing the scalability problems since a community of users is not necessary any more.</a:t>
            </a:r>
          </a:p>
          <a:p>
            <a:endParaRPr lang="en-GB" sz="1200" b="0" i="0" u="none" strike="noStrike" kern="1200" baseline="-25000" dirty="0">
              <a:solidFill>
                <a:schemeClr val="tx1"/>
              </a:solidFill>
              <a:latin typeface="Arial" charset="0"/>
              <a:ea typeface="+mn-ea"/>
              <a:cs typeface="+mn-cs"/>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22</a:t>
            </a:fld>
            <a:endParaRPr lang="en-US"/>
          </a:p>
        </p:txBody>
      </p:sp>
    </p:spTree>
    <p:extLst>
      <p:ext uri="{BB962C8B-B14F-4D97-AF65-F5344CB8AC3E}">
        <p14:creationId xmlns:p14="http://schemas.microsoft.com/office/powerpoint/2010/main" val="27596255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Arial" charset="0"/>
                <a:ea typeface="+mn-ea"/>
                <a:cs typeface="+mn-cs"/>
              </a:rPr>
              <a:t>The basic technique for content-based recommendation needs to define</a:t>
            </a:r>
          </a:p>
          <a:p>
            <a:pPr marL="228600" indent="-228600">
              <a:buAutoNum type="arabicPlain"/>
            </a:pPr>
            <a:r>
              <a:rPr lang="en-GB" sz="1200" b="0" i="0" u="none" strike="noStrike" kern="1200" baseline="0" dirty="0">
                <a:solidFill>
                  <a:schemeClr val="tx1"/>
                </a:solidFill>
                <a:latin typeface="Arial" charset="0"/>
                <a:ea typeface="+mn-ea"/>
                <a:cs typeface="+mn-cs"/>
              </a:rPr>
              <a:t>A way to formalize the item content</a:t>
            </a:r>
          </a:p>
          <a:p>
            <a:pPr marL="228600" indent="-228600">
              <a:buAutoNum type="arabicPlain"/>
            </a:pPr>
            <a:r>
              <a:rPr lang="en-GB" sz="1200" b="0" i="0" u="none" strike="noStrike" kern="1200" baseline="0" dirty="0">
                <a:solidFill>
                  <a:schemeClr val="tx1"/>
                </a:solidFill>
                <a:latin typeface="Arial" charset="0"/>
                <a:ea typeface="+mn-ea"/>
                <a:cs typeface="+mn-cs"/>
              </a:rPr>
              <a:t>A similarity measure between items</a:t>
            </a:r>
          </a:p>
          <a:p>
            <a:pPr marL="228600" indent="-228600">
              <a:buAutoNum type="arabicPlain"/>
            </a:pPr>
            <a:r>
              <a:rPr lang="en-GB" sz="1200" b="0" i="0" u="none" strike="noStrike" kern="1200" baseline="0" dirty="0">
                <a:solidFill>
                  <a:schemeClr val="tx1"/>
                </a:solidFill>
                <a:latin typeface="Arial" charset="0"/>
                <a:ea typeface="+mn-ea"/>
                <a:cs typeface="+mn-cs"/>
              </a:rPr>
              <a:t>An aggregation function for the ratings</a:t>
            </a:r>
            <a:endParaRPr lang="en-GB" sz="1200" b="0" i="0" u="none" strike="noStrike" kern="1200" baseline="-25000" dirty="0">
              <a:solidFill>
                <a:schemeClr val="tx1"/>
              </a:solidFill>
              <a:latin typeface="Arial" charset="0"/>
              <a:ea typeface="+mn-ea"/>
              <a:cs typeface="+mn-cs"/>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23</a:t>
            </a:fld>
            <a:endParaRPr lang="en-US"/>
          </a:p>
        </p:txBody>
      </p:sp>
    </p:spTree>
    <p:extLst>
      <p:ext uri="{BB962C8B-B14F-4D97-AF65-F5344CB8AC3E}">
        <p14:creationId xmlns:p14="http://schemas.microsoft.com/office/powerpoint/2010/main" val="24922057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b="0" i="0" u="none" strike="noStrike" kern="1200" baseline="0" dirty="0">
                <a:solidFill>
                  <a:schemeClr val="tx1"/>
                </a:solidFill>
                <a:latin typeface="Arial" charset="0"/>
                <a:ea typeface="+mn-ea"/>
                <a:cs typeface="+mn-cs"/>
              </a:rPr>
              <a:t>The first step for content-based recommendation is the characterisation of the items in terms of TF-IDF. Each item can be therefore described by the set of terms that appear in their description, with their associated weight (the TF-IDF measure)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0" i="0" u="none" strike="noStrike" kern="1200" baseline="0" dirty="0">
              <a:solidFill>
                <a:schemeClr val="tx1"/>
              </a:solidFill>
              <a:latin typeface="Arial" charset="0"/>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b="0" i="0" u="none" strike="noStrike" kern="1200" baseline="0" dirty="0">
                <a:solidFill>
                  <a:schemeClr val="tx1"/>
                </a:solidFill>
                <a:latin typeface="Arial" charset="0"/>
                <a:ea typeface="+mn-ea"/>
                <a:cs typeface="+mn-cs"/>
              </a:rPr>
              <a:t>To compute the TF-IDF measure, all the steps typical of information retrieval (removing </a:t>
            </a:r>
            <a:r>
              <a:rPr lang="en-GB" sz="1200" b="0" i="0" u="none" strike="noStrike" kern="1200" baseline="0" dirty="0" err="1">
                <a:solidFill>
                  <a:schemeClr val="tx1"/>
                </a:solidFill>
                <a:latin typeface="Arial" charset="0"/>
                <a:ea typeface="+mn-ea"/>
                <a:cs typeface="+mn-cs"/>
              </a:rPr>
              <a:t>stopwords</a:t>
            </a:r>
            <a:r>
              <a:rPr lang="en-GB" sz="1200" b="0" i="0" u="none" strike="noStrike" kern="1200" baseline="0" dirty="0">
                <a:solidFill>
                  <a:schemeClr val="tx1"/>
                </a:solidFill>
                <a:latin typeface="Arial" charset="0"/>
                <a:ea typeface="+mn-ea"/>
                <a:cs typeface="+mn-cs"/>
              </a:rPr>
              <a:t>, stemming, only top M terms etc.) are applied.</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0" i="0" u="none" strike="noStrike" kern="1200" baseline="0" dirty="0">
              <a:solidFill>
                <a:schemeClr val="tx1"/>
              </a:solidFill>
              <a:latin typeface="Arial" charset="0"/>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0" i="0" u="none" strike="noStrike" kern="1200" baseline="0" dirty="0">
              <a:solidFill>
                <a:schemeClr val="tx1"/>
              </a:solidFill>
              <a:latin typeface="Arial" charset="0"/>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0" i="0" u="none" strike="noStrike" kern="1200" baseline="0" dirty="0">
              <a:solidFill>
                <a:schemeClr val="tx1"/>
              </a:solidFill>
              <a:latin typeface="Arial" charset="0"/>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0" i="0" u="none" strike="noStrike" kern="1200" baseline="-25000" dirty="0">
              <a:solidFill>
                <a:schemeClr val="tx1"/>
              </a:solidFill>
              <a:latin typeface="Arial" charset="0"/>
              <a:ea typeface="+mn-ea"/>
              <a:cs typeface="+mn-cs"/>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24</a:t>
            </a:fld>
            <a:endParaRPr lang="en-US"/>
          </a:p>
        </p:txBody>
      </p:sp>
    </p:spTree>
    <p:extLst>
      <p:ext uri="{BB962C8B-B14F-4D97-AF65-F5344CB8AC3E}">
        <p14:creationId xmlns:p14="http://schemas.microsoft.com/office/powerpoint/2010/main" val="16818643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dirty="0">
                <a:solidFill>
                  <a:srgbClr val="000000"/>
                </a:solidFill>
              </a:rPr>
              <a:t>The cosine similarity in content-based recommendation considers</a:t>
            </a:r>
            <a:r>
              <a:rPr lang="en-GB" sz="1200" baseline="0" dirty="0">
                <a:solidFill>
                  <a:srgbClr val="000000"/>
                </a:solidFill>
              </a:rPr>
              <a:t> the items a and b as two T-dimensional vectors, where each dimension is the TF-IDF measure of a specific term t.</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aseline="0" dirty="0">
              <a:solidFill>
                <a:srgbClr val="000000"/>
              </a:solidFill>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25</a:t>
            </a:fld>
            <a:endParaRPr lang="en-US"/>
          </a:p>
        </p:txBody>
      </p:sp>
    </p:spTree>
    <p:extLst>
      <p:ext uri="{BB962C8B-B14F-4D97-AF65-F5344CB8AC3E}">
        <p14:creationId xmlns:p14="http://schemas.microsoft.com/office/powerpoint/2010/main" val="944192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Recommender systems are widely used by many websites and applications to provide value</a:t>
            </a:r>
            <a:r>
              <a:rPr lang="en-US" baseline="0" dirty="0"/>
              <a:t> for the user and the provider.</a:t>
            </a:r>
          </a:p>
          <a:p>
            <a:endParaRPr lang="en-US" baseline="0" dirty="0"/>
          </a:p>
          <a:p>
            <a:r>
              <a:rPr lang="en-US" baseline="0" dirty="0"/>
              <a:t>For users recommender systems help, e.g. in the context of a product search,</a:t>
            </a:r>
          </a:p>
          <a:p>
            <a:r>
              <a:rPr lang="en-GB" sz="1200" b="0" i="0" u="none" strike="noStrike" kern="1200" baseline="0" dirty="0">
                <a:solidFill>
                  <a:schemeClr val="tx1"/>
                </a:solidFill>
                <a:latin typeface="Arial" charset="0"/>
                <a:ea typeface="+mn-ea"/>
                <a:cs typeface="+mn-cs"/>
              </a:rPr>
              <a:t>– find things that are interesting</a:t>
            </a:r>
          </a:p>
          <a:p>
            <a:r>
              <a:rPr lang="en-GB" sz="1200" b="0" i="0" u="none" strike="noStrike" kern="1200" baseline="0" dirty="0">
                <a:solidFill>
                  <a:schemeClr val="tx1"/>
                </a:solidFill>
                <a:latin typeface="Arial" charset="0"/>
                <a:ea typeface="+mn-ea"/>
                <a:cs typeface="+mn-cs"/>
              </a:rPr>
              <a:t>– narrow down the set of choices</a:t>
            </a:r>
          </a:p>
          <a:p>
            <a:r>
              <a:rPr lang="en-GB" sz="1200" b="0" i="0" u="none" strike="noStrike" kern="1200" baseline="0" dirty="0">
                <a:solidFill>
                  <a:schemeClr val="tx1"/>
                </a:solidFill>
                <a:latin typeface="Arial" charset="0"/>
                <a:ea typeface="+mn-ea"/>
                <a:cs typeface="+mn-cs"/>
              </a:rPr>
              <a:t>– help explore the space of options</a:t>
            </a:r>
          </a:p>
          <a:p>
            <a:r>
              <a:rPr lang="en-GB" sz="1200" b="0" i="0" u="none" strike="noStrike" kern="1200" baseline="0" dirty="0">
                <a:solidFill>
                  <a:schemeClr val="tx1"/>
                </a:solidFill>
                <a:latin typeface="Arial" charset="0"/>
                <a:ea typeface="+mn-ea"/>
                <a:cs typeface="+mn-cs"/>
              </a:rPr>
              <a:t>– Discover new things</a:t>
            </a:r>
          </a:p>
          <a:p>
            <a:endParaRPr lang="en-GB" sz="1200" b="0" i="0" u="none" strike="noStrike" kern="1200" baseline="0" dirty="0">
              <a:solidFill>
                <a:schemeClr val="tx1"/>
              </a:solidFill>
              <a:latin typeface="Arial" charset="0"/>
              <a:ea typeface="+mn-ea"/>
              <a:cs typeface="+mn-cs"/>
            </a:endParaRPr>
          </a:p>
          <a:p>
            <a:r>
              <a:rPr lang="en-GB" sz="1200" b="0" i="0" u="none" strike="noStrike" kern="1200" baseline="0" dirty="0">
                <a:solidFill>
                  <a:schemeClr val="tx1"/>
                </a:solidFill>
                <a:latin typeface="Arial" charset="0"/>
                <a:ea typeface="+mn-ea"/>
                <a:cs typeface="+mn-cs"/>
              </a:rPr>
              <a:t>For providers recommender systems help to</a:t>
            </a:r>
          </a:p>
          <a:p>
            <a:r>
              <a:rPr lang="en-GB" sz="1200" b="0" i="0" u="none" strike="noStrike" kern="1200" baseline="0" dirty="0">
                <a:solidFill>
                  <a:schemeClr val="tx1"/>
                </a:solidFill>
                <a:latin typeface="Arial" charset="0"/>
                <a:ea typeface="+mn-ea"/>
                <a:cs typeface="+mn-cs"/>
              </a:rPr>
              <a:t>– increase trust and customer loyalty with personalized services</a:t>
            </a:r>
          </a:p>
          <a:p>
            <a:r>
              <a:rPr lang="en-GB" sz="1200" b="0" i="0" u="none" strike="noStrike" kern="1200" baseline="0" dirty="0">
                <a:solidFill>
                  <a:schemeClr val="tx1"/>
                </a:solidFill>
                <a:latin typeface="Arial" charset="0"/>
                <a:ea typeface="+mn-ea"/>
                <a:cs typeface="+mn-cs"/>
              </a:rPr>
              <a:t>– increase sales, click rates, page views etc.</a:t>
            </a:r>
          </a:p>
          <a:p>
            <a:r>
              <a:rPr lang="en-GB" sz="1200" b="0" i="0" u="none" strike="noStrike" kern="1200" baseline="0" dirty="0">
                <a:solidFill>
                  <a:schemeClr val="tx1"/>
                </a:solidFill>
                <a:latin typeface="Arial" charset="0"/>
                <a:ea typeface="+mn-ea"/>
                <a:cs typeface="+mn-cs"/>
              </a:rPr>
              <a:t>– identify opportunities for promotion and persuasion</a:t>
            </a:r>
          </a:p>
          <a:p>
            <a:r>
              <a:rPr lang="en-GB" sz="1200" b="0" i="0" u="none" strike="noStrike" kern="1200" baseline="0" dirty="0">
                <a:solidFill>
                  <a:schemeClr val="tx1"/>
                </a:solidFill>
                <a:latin typeface="Arial" charset="0"/>
                <a:ea typeface="+mn-ea"/>
                <a:cs typeface="+mn-cs"/>
              </a:rPr>
              <a:t>– obtain more knowledge about customers</a:t>
            </a:r>
            <a:endParaRPr lang="en-US" dirty="0"/>
          </a:p>
          <a:p>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a:t>
            </a:fld>
            <a:endParaRPr lang="en-US"/>
          </a:p>
        </p:txBody>
      </p:sp>
    </p:spTree>
    <p:extLst>
      <p:ext uri="{BB962C8B-B14F-4D97-AF65-F5344CB8AC3E}">
        <p14:creationId xmlns:p14="http://schemas.microsoft.com/office/powerpoint/2010/main" val="30308213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dirty="0">
                <a:solidFill>
                  <a:srgbClr val="000000"/>
                </a:solidFill>
              </a:rPr>
              <a:t>Once a</a:t>
            </a:r>
            <a:r>
              <a:rPr lang="en-GB" sz="1200" baseline="0" dirty="0">
                <a:solidFill>
                  <a:srgbClr val="000000"/>
                </a:solidFill>
              </a:rPr>
              <a:t> way to compute the similarity between items has been established, using the vector space model (TF-IDF + cosine similarity), the simplest approach to estimate the rating of item a not yet seen/rated by user x is to find the nearest neighbours of a in the subset of items that have been already rated by the user x and aggregate their ratings. Note that this approach to predict the rating is analogous to the use of the </a:t>
            </a:r>
            <a:r>
              <a:rPr lang="en-GB" sz="1200" baseline="0" dirty="0" err="1">
                <a:solidFill>
                  <a:srgbClr val="000000"/>
                </a:solidFill>
              </a:rPr>
              <a:t>kNN</a:t>
            </a:r>
            <a:r>
              <a:rPr lang="en-GB" sz="1200" baseline="0" dirty="0">
                <a:solidFill>
                  <a:srgbClr val="000000"/>
                </a:solidFill>
              </a:rPr>
              <a:t> nearest </a:t>
            </a:r>
            <a:r>
              <a:rPr lang="en-GB" sz="1200" baseline="0" dirty="0" err="1">
                <a:solidFill>
                  <a:srgbClr val="000000"/>
                </a:solidFill>
              </a:rPr>
              <a:t>neighbor</a:t>
            </a:r>
            <a:r>
              <a:rPr lang="en-GB" sz="1200" baseline="0" dirty="0">
                <a:solidFill>
                  <a:srgbClr val="000000"/>
                </a:solidFill>
              </a:rPr>
              <a:t> classification for document classification. In both cases, the nearest documents are used as predictors for the most likely label respectively rating.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aseline="0" dirty="0">
              <a:solidFill>
                <a:srgbClr val="000000"/>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aseline="0" dirty="0">
              <a:solidFill>
                <a:srgbClr val="000000"/>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aseline="0" dirty="0">
              <a:solidFill>
                <a:srgbClr val="000000"/>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aseline="0" dirty="0">
              <a:solidFill>
                <a:srgbClr val="000000"/>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aseline="0" dirty="0">
              <a:solidFill>
                <a:srgbClr val="000000"/>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aseline="0" dirty="0">
              <a:solidFill>
                <a:srgbClr val="000000"/>
              </a:solidFill>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26</a:t>
            </a:fld>
            <a:endParaRPr lang="en-US"/>
          </a:p>
        </p:txBody>
      </p:sp>
    </p:spTree>
    <p:extLst>
      <p:ext uri="{BB962C8B-B14F-4D97-AF65-F5344CB8AC3E}">
        <p14:creationId xmlns:p14="http://schemas.microsoft.com/office/powerpoint/2010/main" val="2635499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Arial" charset="0"/>
                <a:ea typeface="+mn-ea"/>
                <a:cs typeface="+mn-cs"/>
              </a:rPr>
              <a:t>Content-based recommendation also suffers from the cold start problem as collaborative filtering, but only for the users that did not rate anything in the past. Another problem is that sometimes the information available to extract the content is limited (e.g., movie synopsis versus full plot) or impossible to process (e.g. a sound or a video). Finally, content-based recommendation tends to recommend more of the same, it does not surprise the user with new interesting items.</a:t>
            </a:r>
          </a:p>
          <a:p>
            <a:endParaRPr lang="en-GB" sz="1200" b="0" i="0" u="none" strike="noStrike" kern="1200" baseline="0" dirty="0">
              <a:solidFill>
                <a:schemeClr val="tx1"/>
              </a:solidFill>
              <a:latin typeface="Arial" charset="0"/>
              <a:ea typeface="+mn-ea"/>
              <a:cs typeface="+mn-cs"/>
            </a:endParaRPr>
          </a:p>
          <a:p>
            <a:r>
              <a:rPr lang="en-GB" sz="1200" b="0" i="0" u="none" strike="noStrike" kern="1200" baseline="0" dirty="0">
                <a:solidFill>
                  <a:schemeClr val="tx1"/>
                </a:solidFill>
                <a:latin typeface="Arial" charset="0"/>
                <a:ea typeface="+mn-ea"/>
                <a:cs typeface="+mn-cs"/>
              </a:rPr>
              <a:t>On the other hand, it is in general more scalable, because it does not rely on a community of users to provide recommendations. Furthermore, the TF-IDF measure can be computed once a new item enters the system, and then update the pair-wise similarities with all the existing items.</a:t>
            </a:r>
          </a:p>
        </p:txBody>
      </p:sp>
      <p:sp>
        <p:nvSpPr>
          <p:cNvPr id="4" name="Slide Number Placeholder 3"/>
          <p:cNvSpPr>
            <a:spLocks noGrp="1"/>
          </p:cNvSpPr>
          <p:nvPr>
            <p:ph type="sldNum" sz="quarter" idx="10"/>
          </p:nvPr>
        </p:nvSpPr>
        <p:spPr/>
        <p:txBody>
          <a:bodyPr/>
          <a:lstStyle/>
          <a:p>
            <a:fld id="{E6C47E0B-2958-48CC-BA4E-C350203CF107}" type="slidenum">
              <a:rPr lang="en-US" smtClean="0"/>
              <a:pPr/>
              <a:t>27</a:t>
            </a:fld>
            <a:endParaRPr lang="en-US"/>
          </a:p>
        </p:txBody>
      </p:sp>
    </p:spTree>
    <p:extLst>
      <p:ext uri="{BB962C8B-B14F-4D97-AF65-F5344CB8AC3E}">
        <p14:creationId xmlns:p14="http://schemas.microsoft.com/office/powerpoint/2010/main" val="1775301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Matrix factorization transform</a:t>
            </a:r>
            <a:r>
              <a:rPr lang="en-GB" baseline="0" dirty="0"/>
              <a:t>s the user-item rating matrix into a latent factor model, where each user and item is described as a vector in a k-dimensional space. It can be understood as a combination of user-based and item-based collaborative filtering.</a:t>
            </a:r>
          </a:p>
          <a:p>
            <a:endParaRPr lang="en-GB" baseline="0" dirty="0"/>
          </a:p>
          <a:p>
            <a:r>
              <a:rPr lang="en-GB" baseline="0" dirty="0"/>
              <a:t>For the items, the factors describe evident as well as non interpretable characteristics. For the users, each factor measures how much the user likes items that score high on the corresponding factor. The estimate of the rating of item a that user u would given can be computed as the dot product between the two low-dimensional matrices: </a:t>
            </a:r>
            <a:r>
              <a:rPr lang="en-GB" baseline="0" dirty="0" err="1"/>
              <a:t>q</a:t>
            </a:r>
            <a:r>
              <a:rPr lang="en-GB" baseline="-25000" dirty="0" err="1"/>
              <a:t>i</a:t>
            </a:r>
            <a:r>
              <a:rPr lang="en-GB" baseline="30000" dirty="0" err="1"/>
              <a:t>T</a:t>
            </a:r>
            <a:r>
              <a:rPr lang="en-GB" baseline="0" dirty="0"/>
              <a:t> ∙ </a:t>
            </a:r>
            <a:r>
              <a:rPr lang="en-GB" baseline="0" dirty="0" err="1"/>
              <a:t>p</a:t>
            </a:r>
            <a:r>
              <a:rPr lang="en-GB" baseline="-25000" dirty="0" err="1"/>
              <a:t>u</a:t>
            </a:r>
            <a:r>
              <a:rPr lang="en-GB" baseline="0" dirty="0"/>
              <a:t> where q</a:t>
            </a:r>
            <a:r>
              <a:rPr lang="en-GB" baseline="-25000" dirty="0"/>
              <a:t>i </a:t>
            </a:r>
            <a:r>
              <a:rPr lang="en-GB" baseline="0" dirty="0"/>
              <a:t>is the item vectors and </a:t>
            </a:r>
            <a:r>
              <a:rPr lang="en-GB" baseline="0" dirty="0" err="1"/>
              <a:t>p</a:t>
            </a:r>
            <a:r>
              <a:rPr lang="en-GB" baseline="-25000" dirty="0" err="1"/>
              <a:t>u</a:t>
            </a:r>
            <a:r>
              <a:rPr lang="en-GB" baseline="-25000" dirty="0"/>
              <a:t> </a:t>
            </a:r>
            <a:r>
              <a:rPr lang="en-GB" baseline="0" dirty="0"/>
              <a:t>is the user vectors. The major challenge of course is computing the mapping of each item and user to their corresponding vectors in q</a:t>
            </a:r>
            <a:r>
              <a:rPr lang="en-GB" baseline="-25000" dirty="0"/>
              <a:t>i</a:t>
            </a:r>
            <a:r>
              <a:rPr lang="en-GB" baseline="0" dirty="0"/>
              <a:t> and </a:t>
            </a:r>
            <a:r>
              <a:rPr lang="en-GB" baseline="0" dirty="0" err="1"/>
              <a:t>p</a:t>
            </a:r>
            <a:r>
              <a:rPr lang="en-GB" baseline="-25000" dirty="0" err="1"/>
              <a:t>u</a:t>
            </a:r>
            <a:r>
              <a:rPr lang="en-GB" baseline="0" dirty="0"/>
              <a:t>. After that, the rating can be estimated using the dot product.</a:t>
            </a:r>
          </a:p>
          <a:p>
            <a:endParaRPr lang="en-GB" baseline="0" dirty="0"/>
          </a:p>
          <a:p>
            <a:r>
              <a:rPr lang="en-GB" baseline="0" dirty="0"/>
              <a:t>This approach is analogous to singular value decomposition for document retrieval. However, a direct application of SVD is not possible because the user-item matrix is not complete (missing ratings). </a:t>
            </a:r>
          </a:p>
          <a:p>
            <a:endParaRPr lang="en-GB" baseline="0" dirty="0"/>
          </a:p>
          <a:p>
            <a:endParaRPr lang="en-GB" baseline="0" dirty="0"/>
          </a:p>
          <a:p>
            <a:endParaRPr lang="en-GB" baseline="0" dirty="0"/>
          </a:p>
          <a:p>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30</a:t>
            </a:fld>
            <a:endParaRPr lang="en-US"/>
          </a:p>
        </p:txBody>
      </p:sp>
    </p:spTree>
    <p:extLst>
      <p:ext uri="{BB962C8B-B14F-4D97-AF65-F5344CB8AC3E}">
        <p14:creationId xmlns:p14="http://schemas.microsoft.com/office/powerpoint/2010/main" val="14736773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we formulate the factorization problem.</a:t>
            </a:r>
          </a:p>
        </p:txBody>
      </p:sp>
      <p:sp>
        <p:nvSpPr>
          <p:cNvPr id="4" name="Slide Number Placeholder 3"/>
          <p:cNvSpPr>
            <a:spLocks noGrp="1"/>
          </p:cNvSpPr>
          <p:nvPr>
            <p:ph type="sldNum" sz="quarter" idx="5"/>
          </p:nvPr>
        </p:nvSpPr>
        <p:spPr/>
        <p:txBody>
          <a:bodyPr/>
          <a:lstStyle/>
          <a:p>
            <a:fld id="{E6C47E0B-2958-48CC-BA4E-C350203CF107}" type="slidenum">
              <a:rPr lang="en-US"/>
              <a:pPr/>
              <a:t>31</a:t>
            </a:fld>
            <a:endParaRPr lang="en-US"/>
          </a:p>
        </p:txBody>
      </p:sp>
    </p:spTree>
    <p:extLst>
      <p:ext uri="{BB962C8B-B14F-4D97-AF65-F5344CB8AC3E}">
        <p14:creationId xmlns:p14="http://schemas.microsoft.com/office/powerpoint/2010/main" val="19192928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Thus, to learn the factor vectors q</a:t>
            </a:r>
            <a:r>
              <a:rPr lang="en-GB" baseline="-25000" dirty="0"/>
              <a:t>i</a:t>
            </a:r>
            <a:r>
              <a:rPr lang="en-GB" baseline="0" dirty="0"/>
              <a:t> and </a:t>
            </a:r>
            <a:r>
              <a:rPr lang="en-GB" baseline="0" dirty="0" err="1"/>
              <a:t>p</a:t>
            </a:r>
            <a:r>
              <a:rPr lang="en-GB" baseline="-25000" dirty="0" err="1"/>
              <a:t>u</a:t>
            </a:r>
            <a:r>
              <a:rPr lang="en-GB" baseline="-25000" dirty="0"/>
              <a:t> </a:t>
            </a:r>
            <a:r>
              <a:rPr lang="en-GB" baseline="0" dirty="0"/>
              <a:t>the system minimises the regularised square error on the set of known ratings (</a:t>
            </a:r>
            <a:r>
              <a:rPr lang="en-GB" baseline="0" dirty="0" err="1"/>
              <a:t>u,i</a:t>
            </a:r>
            <a:r>
              <a:rPr lang="en-GB" baseline="0" dirty="0"/>
              <a:t>) ∈ M. The minimization problem can be solved using stochastic gradient descent. To that end we first compute the gradients.</a:t>
            </a:r>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34</a:t>
            </a:fld>
            <a:endParaRPr lang="en-US"/>
          </a:p>
        </p:txBody>
      </p:sp>
    </p:spTree>
    <p:extLst>
      <p:ext uri="{BB962C8B-B14F-4D97-AF65-F5344CB8AC3E}">
        <p14:creationId xmlns:p14="http://schemas.microsoft.com/office/powerpoint/2010/main" val="26777892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the gradients we can then define the update rules. Since we perform SGD, we need only to update error values for which a corresponding rating exists. As a side effect, once the decomposition is computed, we obtain also estimates for the ratings for the other user-item pairs, for which not rating exists in the training data.</a:t>
            </a:r>
          </a:p>
        </p:txBody>
      </p:sp>
      <p:sp>
        <p:nvSpPr>
          <p:cNvPr id="4" name="Slide Number Placeholder 3"/>
          <p:cNvSpPr>
            <a:spLocks noGrp="1"/>
          </p:cNvSpPr>
          <p:nvPr>
            <p:ph type="sldNum" sz="quarter" idx="5"/>
          </p:nvPr>
        </p:nvSpPr>
        <p:spPr/>
        <p:txBody>
          <a:bodyPr/>
          <a:lstStyle/>
          <a:p>
            <a:fld id="{E6C47E0B-2958-48CC-BA4E-C350203CF107}" type="slidenum">
              <a:rPr lang="en-US"/>
              <a:pPr/>
              <a:t>35</a:t>
            </a:fld>
            <a:endParaRPr lang="en-US"/>
          </a:p>
        </p:txBody>
      </p:sp>
    </p:spTree>
    <p:extLst>
      <p:ext uri="{BB962C8B-B14F-4D97-AF65-F5344CB8AC3E}">
        <p14:creationId xmlns:p14="http://schemas.microsoft.com/office/powerpoint/2010/main" val="22279260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order to avoid over-fitting, usually a regularization term is added and the update rule is modified correspondingly.</a:t>
            </a:r>
          </a:p>
        </p:txBody>
      </p:sp>
      <p:sp>
        <p:nvSpPr>
          <p:cNvPr id="4" name="Slide Number Placeholder 3"/>
          <p:cNvSpPr>
            <a:spLocks noGrp="1"/>
          </p:cNvSpPr>
          <p:nvPr>
            <p:ph type="sldNum" sz="quarter" idx="5"/>
          </p:nvPr>
        </p:nvSpPr>
        <p:spPr/>
        <p:txBody>
          <a:bodyPr/>
          <a:lstStyle/>
          <a:p>
            <a:fld id="{E6C47E0B-2958-48CC-BA4E-C350203CF107}" type="slidenum">
              <a:rPr lang="en-US"/>
              <a:pPr/>
              <a:t>36</a:t>
            </a:fld>
            <a:endParaRPr lang="en-US"/>
          </a:p>
        </p:txBody>
      </p:sp>
    </p:spTree>
    <p:extLst>
      <p:ext uri="{BB962C8B-B14F-4D97-AF65-F5344CB8AC3E}">
        <p14:creationId xmlns:p14="http://schemas.microsoft.com/office/powerpoint/2010/main" val="17786098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drawback of matrix factorization is that it scales with the number of users, which in real world scenarios can become very large (e.g. customers of an ecommerce or streaming service).</a:t>
            </a:r>
          </a:p>
        </p:txBody>
      </p:sp>
      <p:sp>
        <p:nvSpPr>
          <p:cNvPr id="4" name="Slide Number Placeholder 3"/>
          <p:cNvSpPr>
            <a:spLocks noGrp="1"/>
          </p:cNvSpPr>
          <p:nvPr>
            <p:ph type="sldNum" sz="quarter" idx="5"/>
          </p:nvPr>
        </p:nvSpPr>
        <p:spPr/>
        <p:txBody>
          <a:bodyPr/>
          <a:lstStyle/>
          <a:p>
            <a:fld id="{E6C47E0B-2958-48CC-BA4E-C350203CF107}" type="slidenum">
              <a:rPr lang="en-US" smtClean="0"/>
              <a:pPr/>
              <a:t>37</a:t>
            </a:fld>
            <a:endParaRPr lang="en-US"/>
          </a:p>
        </p:txBody>
      </p:sp>
    </p:spTree>
    <p:extLst>
      <p:ext uri="{BB962C8B-B14F-4D97-AF65-F5344CB8AC3E}">
        <p14:creationId xmlns:p14="http://schemas.microsoft.com/office/powerpoint/2010/main" val="15252125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overcome the issue of scaling with the user population, alternative models have been considered. SLIM is a representative of those.</a:t>
            </a:r>
          </a:p>
          <a:p>
            <a:endParaRPr lang="en-US" dirty="0"/>
          </a:p>
          <a:p>
            <a:r>
              <a:rPr lang="en-US" dirty="0"/>
              <a:t>It is based on the idea to a create a representation of items, such that items with similar ratings have a similar representation. Thus it is comparable to the idea of item-based collaborative recommender algorithms, that we have introduced earlier. The difference is that instead of comparing items by their full rating vector, consisting of the ratings of the full user population, a sparse representation of item vectors is derived. This sparse representation that is encoded in a weight aggregation matrix W allows to recover the rating of an item from (a few) ratings from similar items.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38</a:t>
            </a:fld>
            <a:endParaRPr lang="en-US"/>
          </a:p>
        </p:txBody>
      </p:sp>
    </p:spTree>
    <p:extLst>
      <p:ext uri="{BB962C8B-B14F-4D97-AF65-F5344CB8AC3E}">
        <p14:creationId xmlns:p14="http://schemas.microsoft.com/office/powerpoint/2010/main" val="21144882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What approximating the rating for a given user </a:t>
                </a:r>
                <a:r>
                  <a:rPr lang="en-US" dirty="0" err="1"/>
                  <a:t>i</a:t>
                </a:r>
                <a:r>
                  <a:rPr lang="en-US" dirty="0"/>
                  <a:t>, the item vector </a:t>
                </a:r>
                <a:r>
                  <a:rPr lang="en-US" dirty="0" err="1"/>
                  <a:t>i</a:t>
                </a:r>
                <a:r>
                  <a:rPr lang="en-US" dirty="0"/>
                  <a:t> (which contains the ratings of the user) is multiplied with the corresponding column form W.</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In typical experiments, only about 1% of the values of W would be non-zero, which explains why the method can make recommendations faster, since the product </a:t>
                </a:r>
                <a14:m>
                  <m:oMath xmlns:m="http://schemas.openxmlformats.org/officeDocument/2006/math">
                    <m:sSub>
                      <m:sSubPr>
                        <m:ctrlPr>
                          <a:rPr lang="en-US" sz="1200" i="1" smtClean="0">
                            <a:latin typeface="Cambria Math" panose="02040503050406030204" pitchFamily="18" charset="0"/>
                            <a:ea typeface="Cambria Math" panose="02040503050406030204" pitchFamily="18" charset="0"/>
                          </a:rPr>
                        </m:ctrlPr>
                      </m:sSubPr>
                      <m:e>
                        <m:r>
                          <a:rPr lang="fr-CH" sz="1200" b="0" i="1" smtClean="0">
                            <a:latin typeface="Cambria Math" panose="02040503050406030204" pitchFamily="18" charset="0"/>
                            <a:ea typeface="Cambria Math" panose="02040503050406030204" pitchFamily="18" charset="0"/>
                          </a:rPr>
                          <m:t>𝑟</m:t>
                        </m:r>
                      </m:e>
                      <m:sub>
                        <m:r>
                          <a:rPr lang="fr-CH" sz="1200" b="0" i="1" smtClean="0">
                            <a:latin typeface="Cambria Math" panose="02040503050406030204" pitchFamily="18" charset="0"/>
                            <a:ea typeface="Cambria Math" panose="02040503050406030204" pitchFamily="18" charset="0"/>
                          </a:rPr>
                          <m:t>𝑖</m:t>
                        </m:r>
                      </m:sub>
                    </m:sSub>
                    <m:sSub>
                      <m:sSubPr>
                        <m:ctrlPr>
                          <a:rPr lang="en-US" sz="1200" i="1" smtClean="0">
                            <a:latin typeface="Cambria Math" panose="02040503050406030204" pitchFamily="18" charset="0"/>
                            <a:ea typeface="Cambria Math" panose="02040503050406030204" pitchFamily="18" charset="0"/>
                          </a:rPr>
                        </m:ctrlPr>
                      </m:sSubPr>
                      <m:e>
                        <m:r>
                          <a:rPr lang="fr-CH" sz="1200" b="0" i="1" smtClean="0">
                            <a:latin typeface="Cambria Math" panose="02040503050406030204" pitchFamily="18" charset="0"/>
                            <a:ea typeface="Cambria Math" panose="02040503050406030204" pitchFamily="18" charset="0"/>
                          </a:rPr>
                          <m:t>𝑤</m:t>
                        </m:r>
                      </m:e>
                      <m:sub>
                        <m:r>
                          <a:rPr lang="fr-CH" sz="1200" b="0" i="1" smtClean="0">
                            <a:latin typeface="Cambria Math" panose="02040503050406030204" pitchFamily="18" charset="0"/>
                            <a:ea typeface="Cambria Math" panose="02040503050406030204" pitchFamily="18" charset="0"/>
                          </a:rPr>
                          <m:t>𝑗</m:t>
                        </m:r>
                      </m:sub>
                    </m:sSub>
                  </m:oMath>
                </a14:m>
                <a:r>
                  <a:rPr lang="en-US" dirty="0"/>
                  <a:t> can be computed fast.</a:t>
                </a:r>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What approximating the rating for a given user </a:t>
                </a:r>
                <a:r>
                  <a:rPr lang="en-US" dirty="0" err="1"/>
                  <a:t>i</a:t>
                </a:r>
                <a:r>
                  <a:rPr lang="en-US" dirty="0"/>
                  <a:t>, the item vector </a:t>
                </a:r>
                <a:r>
                  <a:rPr lang="en-US" dirty="0" err="1"/>
                  <a:t>i</a:t>
                </a:r>
                <a:r>
                  <a:rPr lang="en-US" dirty="0"/>
                  <a:t> (which contains the ratings of the user) is multiplied with the corresponding column form W.</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In typical experiments, only about 1% of the values of W would be non-zero, which explains why the method can make recommendations faster, since the product </a:t>
                </a:r>
                <a:r>
                  <a:rPr lang="fr-CH" sz="1200" b="0" i="0">
                    <a:latin typeface="Cambria Math" panose="02040503050406030204" pitchFamily="18" charset="0"/>
                    <a:ea typeface="Cambria Math" panose="02040503050406030204" pitchFamily="18" charset="0"/>
                  </a:rPr>
                  <a:t>𝑟</a:t>
                </a:r>
                <a:r>
                  <a:rPr lang="en-US" sz="1200" b="0" i="0">
                    <a:latin typeface="Cambria Math" panose="02040503050406030204" pitchFamily="18" charset="0"/>
                    <a:ea typeface="Cambria Math" panose="02040503050406030204" pitchFamily="18" charset="0"/>
                  </a:rPr>
                  <a:t>_</a:t>
                </a:r>
                <a:r>
                  <a:rPr lang="fr-CH" sz="1200" b="0" i="0">
                    <a:latin typeface="Cambria Math" panose="02040503050406030204" pitchFamily="18" charset="0"/>
                    <a:ea typeface="Cambria Math" panose="02040503050406030204" pitchFamily="18" charset="0"/>
                  </a:rPr>
                  <a:t>𝑖</a:t>
                </a:r>
                <a:r>
                  <a:rPr lang="en-US" sz="1200" b="0" i="0">
                    <a:latin typeface="Cambria Math" panose="02040503050406030204" pitchFamily="18" charset="0"/>
                    <a:ea typeface="Cambria Math" panose="02040503050406030204" pitchFamily="18" charset="0"/>
                  </a:rPr>
                  <a:t> </a:t>
                </a:r>
                <a:r>
                  <a:rPr lang="fr-CH" sz="1200" b="0" i="0">
                    <a:latin typeface="Cambria Math" panose="02040503050406030204" pitchFamily="18" charset="0"/>
                    <a:ea typeface="Cambria Math" panose="02040503050406030204" pitchFamily="18" charset="0"/>
                  </a:rPr>
                  <a:t>𝑤</a:t>
                </a:r>
                <a:r>
                  <a:rPr lang="en-US" sz="1200" b="0" i="0">
                    <a:latin typeface="Cambria Math" panose="02040503050406030204" pitchFamily="18" charset="0"/>
                    <a:ea typeface="Cambria Math" panose="02040503050406030204" pitchFamily="18" charset="0"/>
                  </a:rPr>
                  <a:t>_</a:t>
                </a:r>
                <a:r>
                  <a:rPr lang="fr-CH" sz="1200" b="0" i="0">
                    <a:latin typeface="Cambria Math" panose="02040503050406030204" pitchFamily="18" charset="0"/>
                    <a:ea typeface="Cambria Math" panose="02040503050406030204" pitchFamily="18" charset="0"/>
                  </a:rPr>
                  <a:t>𝑗</a:t>
                </a:r>
                <a:r>
                  <a:rPr lang="en-US" dirty="0"/>
                  <a:t> can be computed fast.</a:t>
                </a:r>
              </a:p>
              <a:p>
                <a:endParaRPr lang="en-US"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39</a:t>
            </a:fld>
            <a:endParaRPr lang="en-US"/>
          </a:p>
        </p:txBody>
      </p:sp>
    </p:spTree>
    <p:extLst>
      <p:ext uri="{BB962C8B-B14F-4D97-AF65-F5344CB8AC3E}">
        <p14:creationId xmlns:p14="http://schemas.microsoft.com/office/powerpoint/2010/main" val="1582846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recommender systems</a:t>
            </a:r>
            <a:r>
              <a:rPr lang="en-GB" baseline="0" dirty="0"/>
              <a:t> identifies for a given user a set of items that are relevant to her. This can result in a ranking of the items (modelling a relevance function) or a classification.</a:t>
            </a:r>
          </a:p>
          <a:p>
            <a:r>
              <a:rPr lang="en-GB" baseline="0" dirty="0"/>
              <a:t>The user model typically includes data such as </a:t>
            </a:r>
            <a:r>
              <a:rPr lang="en-GB" sz="1200" b="0" i="0" u="none" strike="noStrike" kern="1200" baseline="0" dirty="0">
                <a:solidFill>
                  <a:schemeClr val="tx1"/>
                </a:solidFill>
                <a:latin typeface="Arial" charset="0"/>
                <a:ea typeface="+mn-ea"/>
                <a:cs typeface="+mn-cs"/>
              </a:rPr>
              <a:t>ratings, preferences, demographics and attributes that characterize the user The items can also be enriched with attributes about their content and characteristics, although it is not always necessary.</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a:t>
            </a:fld>
            <a:endParaRPr lang="en-US"/>
          </a:p>
        </p:txBody>
      </p:sp>
    </p:spTree>
    <p:extLst>
      <p:ext uri="{BB962C8B-B14F-4D97-AF65-F5344CB8AC3E}">
        <p14:creationId xmlns:p14="http://schemas.microsoft.com/office/powerpoint/2010/main" val="14794401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we illustrate the idea:</a:t>
            </a:r>
          </a:p>
          <a:p>
            <a:endParaRPr lang="en-US" dirty="0"/>
          </a:p>
          <a:p>
            <a:r>
              <a:rPr lang="en-US" dirty="0"/>
              <a:t>In item-based collaborative filtering we reconstructed an unknown rating (e.g. item 5 of user U) by considering the ratings of the most similar users for item 5.</a:t>
            </a:r>
          </a:p>
          <a:p>
            <a:endParaRPr lang="en-US" dirty="0"/>
          </a:p>
          <a:p>
            <a:r>
              <a:rPr lang="en-US" dirty="0"/>
              <a:t>With sparse approximation, we try to find for each item (e.g. item 5) a combination of other items that allow to reconstruct the ratings of item 5 for each user (e.g. items 1 and 4 to reconstruct item 5). This vector cannot contain a 1 on the diagonal, otherwise it would be trivial to reconstruct the rating of item 5.</a:t>
            </a:r>
          </a:p>
          <a:p>
            <a:endParaRPr lang="en-US" dirty="0"/>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40</a:t>
            </a:fld>
            <a:endParaRPr lang="en-US"/>
          </a:p>
        </p:txBody>
      </p:sp>
    </p:spTree>
    <p:extLst>
      <p:ext uri="{BB962C8B-B14F-4D97-AF65-F5344CB8AC3E}">
        <p14:creationId xmlns:p14="http://schemas.microsoft.com/office/powerpoint/2010/main" val="11873764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enforce sparsity of the matrix in the loss function the 1-norm of W is minimized. In addition, in order reduce the size of weights the 2-norm is minimized. These are standard techniques from machine learning.</a:t>
            </a:r>
          </a:p>
        </p:txBody>
      </p:sp>
      <p:sp>
        <p:nvSpPr>
          <p:cNvPr id="4" name="Slide Number Placeholder 3"/>
          <p:cNvSpPr>
            <a:spLocks noGrp="1"/>
          </p:cNvSpPr>
          <p:nvPr>
            <p:ph type="sldNum" sz="quarter" idx="5"/>
          </p:nvPr>
        </p:nvSpPr>
        <p:spPr/>
        <p:txBody>
          <a:bodyPr/>
          <a:lstStyle/>
          <a:p>
            <a:fld id="{E6C47E0B-2958-48CC-BA4E-C350203CF107}" type="slidenum">
              <a:rPr lang="en-US" smtClean="0"/>
              <a:pPr/>
              <a:t>41</a:t>
            </a:fld>
            <a:endParaRPr lang="en-US"/>
          </a:p>
        </p:txBody>
      </p:sp>
    </p:spTree>
    <p:extLst>
      <p:ext uri="{BB962C8B-B14F-4D97-AF65-F5344CB8AC3E}">
        <p14:creationId xmlns:p14="http://schemas.microsoft.com/office/powerpoint/2010/main" val="7538711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optimization problem to be solved in order to obtain the sparse matrix W.</a:t>
            </a:r>
          </a:p>
        </p:txBody>
      </p:sp>
      <p:sp>
        <p:nvSpPr>
          <p:cNvPr id="4" name="Slide Number Placeholder 3"/>
          <p:cNvSpPr>
            <a:spLocks noGrp="1"/>
          </p:cNvSpPr>
          <p:nvPr>
            <p:ph type="sldNum" sz="quarter" idx="5"/>
          </p:nvPr>
        </p:nvSpPr>
        <p:spPr/>
        <p:txBody>
          <a:bodyPr/>
          <a:lstStyle/>
          <a:p>
            <a:fld id="{E6C47E0B-2958-48CC-BA4E-C350203CF107}" type="slidenum">
              <a:rPr lang="en-US" smtClean="0"/>
              <a:pPr/>
              <a:t>42</a:t>
            </a:fld>
            <a:endParaRPr lang="en-US"/>
          </a:p>
        </p:txBody>
      </p:sp>
    </p:spTree>
    <p:extLst>
      <p:ext uri="{BB962C8B-B14F-4D97-AF65-F5344CB8AC3E}">
        <p14:creationId xmlns:p14="http://schemas.microsoft.com/office/powerpoint/2010/main" val="6258615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columns of W are independent the problem can be solved in parallel for each item. For this standard coordinate descent methods can be applied (i.e. the function is iteratively optimized using gradient descent along the different coordinates).</a:t>
            </a:r>
          </a:p>
        </p:txBody>
      </p:sp>
      <p:sp>
        <p:nvSpPr>
          <p:cNvPr id="4" name="Slide Number Placeholder 3"/>
          <p:cNvSpPr>
            <a:spLocks noGrp="1"/>
          </p:cNvSpPr>
          <p:nvPr>
            <p:ph type="sldNum" sz="quarter" idx="5"/>
          </p:nvPr>
        </p:nvSpPr>
        <p:spPr/>
        <p:txBody>
          <a:bodyPr/>
          <a:lstStyle/>
          <a:p>
            <a:fld id="{E6C47E0B-2958-48CC-BA4E-C350203CF107}" type="slidenum">
              <a:rPr lang="en-US" smtClean="0"/>
              <a:pPr/>
              <a:t>43</a:t>
            </a:fld>
            <a:endParaRPr lang="en-US"/>
          </a:p>
        </p:txBody>
      </p:sp>
    </p:spTree>
    <p:extLst>
      <p:ext uri="{BB962C8B-B14F-4D97-AF65-F5344CB8AC3E}">
        <p14:creationId xmlns:p14="http://schemas.microsoft.com/office/powerpoint/2010/main" val="26840890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simple standard metrics to evaluate globally the quality of a recommend system is RSME. It compares the known ratings to the predicted ratings, using l2-norm.</a:t>
            </a:r>
          </a:p>
        </p:txBody>
      </p:sp>
      <p:sp>
        <p:nvSpPr>
          <p:cNvPr id="4" name="Slide Number Placeholder 3"/>
          <p:cNvSpPr>
            <a:spLocks noGrp="1"/>
          </p:cNvSpPr>
          <p:nvPr>
            <p:ph type="sldNum" sz="quarter" idx="5"/>
          </p:nvPr>
        </p:nvSpPr>
        <p:spPr/>
        <p:txBody>
          <a:bodyPr/>
          <a:lstStyle/>
          <a:p>
            <a:fld id="{E6C47E0B-2958-48CC-BA4E-C350203CF107}" type="slidenum">
              <a:rPr lang="en-US" smtClean="0"/>
              <a:pPr/>
              <a:t>45</a:t>
            </a:fld>
            <a:endParaRPr lang="en-US"/>
          </a:p>
        </p:txBody>
      </p:sp>
    </p:spTree>
    <p:extLst>
      <p:ext uri="{BB962C8B-B14F-4D97-AF65-F5344CB8AC3E}">
        <p14:creationId xmlns:p14="http://schemas.microsoft.com/office/powerpoint/2010/main" val="15840567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RMSE can be evaluated using different strategies, either globally over all items, or first by computing the RMSE for items/users separately and then averaging the resulting values.</a:t>
            </a:r>
          </a:p>
        </p:txBody>
      </p:sp>
      <p:sp>
        <p:nvSpPr>
          <p:cNvPr id="4" name="Slide Number Placeholder 3"/>
          <p:cNvSpPr>
            <a:spLocks noGrp="1"/>
          </p:cNvSpPr>
          <p:nvPr>
            <p:ph type="sldNum" sz="quarter" idx="5"/>
          </p:nvPr>
        </p:nvSpPr>
        <p:spPr/>
        <p:txBody>
          <a:bodyPr/>
          <a:lstStyle/>
          <a:p>
            <a:fld id="{E6C47E0B-2958-48CC-BA4E-C350203CF107}" type="slidenum">
              <a:rPr lang="en-US" smtClean="0"/>
              <a:pPr/>
              <a:t>46</a:t>
            </a:fld>
            <a:endParaRPr lang="en-US"/>
          </a:p>
        </p:txBody>
      </p:sp>
    </p:spTree>
    <p:extLst>
      <p:ext uri="{BB962C8B-B14F-4D97-AF65-F5344CB8AC3E}">
        <p14:creationId xmlns:p14="http://schemas.microsoft.com/office/powerpoint/2010/main" val="6911646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RMSE is not an adequate metric, if one is only interested into the top-k recommendations, as they are usually provided in practical settings. Therefore various ranking metrics that consider the quality of the top-k recommended items are used.</a:t>
            </a:r>
          </a:p>
          <a:p>
            <a:endParaRPr lang="en-US" dirty="0"/>
          </a:p>
          <a:p>
            <a:r>
              <a:rPr lang="en-US" dirty="0"/>
              <a:t>We will among those introduce in more detail the NDCG.</a:t>
            </a:r>
          </a:p>
        </p:txBody>
      </p:sp>
      <p:sp>
        <p:nvSpPr>
          <p:cNvPr id="4" name="Slide Number Placeholder 3"/>
          <p:cNvSpPr>
            <a:spLocks noGrp="1"/>
          </p:cNvSpPr>
          <p:nvPr>
            <p:ph type="sldNum" sz="quarter" idx="5"/>
          </p:nvPr>
        </p:nvSpPr>
        <p:spPr/>
        <p:txBody>
          <a:bodyPr/>
          <a:lstStyle/>
          <a:p>
            <a:fld id="{E6C47E0B-2958-48CC-BA4E-C350203CF107}" type="slidenum">
              <a:rPr lang="en-US" smtClean="0"/>
              <a:pPr/>
              <a:t>47</a:t>
            </a:fld>
            <a:endParaRPr lang="en-US"/>
          </a:p>
        </p:txBody>
      </p:sp>
    </p:spTree>
    <p:extLst>
      <p:ext uri="{BB962C8B-B14F-4D97-AF65-F5344CB8AC3E}">
        <p14:creationId xmlns:p14="http://schemas.microsoft.com/office/powerpoint/2010/main" val="4002313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NDCG builds on cumulative gain (CG) and discounted cumulative gain (DCG).</a:t>
            </a:r>
          </a:p>
          <a:p>
            <a:endParaRPr lang="en-US" dirty="0"/>
          </a:p>
          <a:p>
            <a:r>
              <a:rPr lang="en-US" dirty="0"/>
              <a:t>With CG the scores of the top-k rated items are added up. In order to consider also the position, those scores are weighted with a position factor, such that with the same scores the ranking wins, that puts the higher scored items into higher positions.</a:t>
            </a:r>
          </a:p>
        </p:txBody>
      </p:sp>
      <p:sp>
        <p:nvSpPr>
          <p:cNvPr id="4" name="Slide Number Placeholder 3"/>
          <p:cNvSpPr>
            <a:spLocks noGrp="1"/>
          </p:cNvSpPr>
          <p:nvPr>
            <p:ph type="sldNum" sz="quarter" idx="5"/>
          </p:nvPr>
        </p:nvSpPr>
        <p:spPr/>
        <p:txBody>
          <a:bodyPr/>
          <a:lstStyle/>
          <a:p>
            <a:fld id="{E6C47E0B-2958-48CC-BA4E-C350203CF107}" type="slidenum">
              <a:rPr lang="en-US" smtClean="0"/>
              <a:pPr/>
              <a:t>48</a:t>
            </a:fld>
            <a:endParaRPr lang="en-US"/>
          </a:p>
        </p:txBody>
      </p:sp>
    </p:spTree>
    <p:extLst>
      <p:ext uri="{BB962C8B-B14F-4D97-AF65-F5344CB8AC3E}">
        <p14:creationId xmlns:p14="http://schemas.microsoft.com/office/powerpoint/2010/main" val="3402906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 metrics provided by DCG is not normalized and can thus not be compared with changing rating grades and choices of k. to compensate for that, the DCG for the optimally sorted items is considered as baseline. By normalizing the DCS using this baseline, one obtains the NDCG, as a standardized measure for ranking quality in the interval [0,1]</a:t>
            </a:r>
          </a:p>
        </p:txBody>
      </p:sp>
      <p:sp>
        <p:nvSpPr>
          <p:cNvPr id="4" name="Slide Number Placeholder 3"/>
          <p:cNvSpPr>
            <a:spLocks noGrp="1"/>
          </p:cNvSpPr>
          <p:nvPr>
            <p:ph type="sldNum" sz="quarter" idx="5"/>
          </p:nvPr>
        </p:nvSpPr>
        <p:spPr/>
        <p:txBody>
          <a:bodyPr/>
          <a:lstStyle/>
          <a:p>
            <a:fld id="{E6C47E0B-2958-48CC-BA4E-C350203CF107}" type="slidenum">
              <a:rPr lang="en-US" smtClean="0"/>
              <a:pPr/>
              <a:t>49</a:t>
            </a:fld>
            <a:endParaRPr lang="en-US"/>
          </a:p>
        </p:txBody>
      </p:sp>
    </p:spTree>
    <p:extLst>
      <p:ext uri="{BB962C8B-B14F-4D97-AF65-F5344CB8AC3E}">
        <p14:creationId xmlns:p14="http://schemas.microsoft.com/office/powerpoint/2010/main" val="3894285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example illustrates the different steps in the calculation of NDCG.</a:t>
            </a:r>
          </a:p>
        </p:txBody>
      </p:sp>
      <p:sp>
        <p:nvSpPr>
          <p:cNvPr id="4" name="Slide Number Placeholder 3"/>
          <p:cNvSpPr>
            <a:spLocks noGrp="1"/>
          </p:cNvSpPr>
          <p:nvPr>
            <p:ph type="sldNum" sz="quarter" idx="5"/>
          </p:nvPr>
        </p:nvSpPr>
        <p:spPr/>
        <p:txBody>
          <a:bodyPr/>
          <a:lstStyle/>
          <a:p>
            <a:fld id="{E6C47E0B-2958-48CC-BA4E-C350203CF107}" type="slidenum">
              <a:rPr lang="en-US" smtClean="0"/>
              <a:pPr/>
              <a:t>50</a:t>
            </a:fld>
            <a:endParaRPr lang="en-US"/>
          </a:p>
        </p:txBody>
      </p:sp>
    </p:spTree>
    <p:extLst>
      <p:ext uri="{BB962C8B-B14F-4D97-AF65-F5344CB8AC3E}">
        <p14:creationId xmlns:p14="http://schemas.microsoft.com/office/powerpoint/2010/main" val="33928258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noProof="0" dirty="0"/>
              <a:t>In the collaborative paradigm, the recommender system uses the user profile (and possibly other information about the specific context in which the user needs</a:t>
            </a:r>
            <a:r>
              <a:rPr lang="en-GB" baseline="0" noProof="0" dirty="0"/>
              <a:t> a recommendation) and the data provided by other users to return a recommendation list with the most relevant items and their scores, from the highest (i.e., most relevant) to the lowest (i.e., least relevant). It is called collaborative because all the user participates to the recommendation by providing ratings to the items that they viewed/purchased etc.</a:t>
            </a:r>
            <a:endParaRPr lang="en-GB" noProof="0" dirty="0"/>
          </a:p>
          <a:p>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a:t>
            </a:fld>
            <a:endParaRPr lang="en-US"/>
          </a:p>
        </p:txBody>
      </p:sp>
    </p:spTree>
    <p:extLst>
      <p:ext uri="{BB962C8B-B14F-4D97-AF65-F5344CB8AC3E}">
        <p14:creationId xmlns:p14="http://schemas.microsoft.com/office/powerpoint/2010/main" val="25517025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 absolute rating values are not essential for recommendation. What counts are the items being proposed. Therefore more recent approaches abandon RMSE as an optimization objective, and replace it with a metrics that essentially distinguishes only whether items are being selected by users or not.</a:t>
            </a:r>
          </a:p>
        </p:txBody>
      </p:sp>
      <p:sp>
        <p:nvSpPr>
          <p:cNvPr id="4" name="Slide Number Placeholder 3"/>
          <p:cNvSpPr>
            <a:spLocks noGrp="1"/>
          </p:cNvSpPr>
          <p:nvPr>
            <p:ph type="sldNum" sz="quarter" idx="5"/>
          </p:nvPr>
        </p:nvSpPr>
        <p:spPr/>
        <p:txBody>
          <a:bodyPr/>
          <a:lstStyle/>
          <a:p>
            <a:fld id="{E6C47E0B-2958-48CC-BA4E-C350203CF107}" type="slidenum">
              <a:rPr lang="en-US" smtClean="0"/>
              <a:pPr/>
              <a:t>52</a:t>
            </a:fld>
            <a:endParaRPr lang="en-US"/>
          </a:p>
        </p:txBody>
      </p:sp>
    </p:spTree>
    <p:extLst>
      <p:ext uri="{BB962C8B-B14F-4D97-AF65-F5344CB8AC3E}">
        <p14:creationId xmlns:p14="http://schemas.microsoft.com/office/powerpoint/2010/main" val="2664484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noProof="0" dirty="0"/>
              <a:t>In the content-based paradigm, the recommender system uses the profile of the items that the user rated in the past </a:t>
            </a:r>
            <a:r>
              <a:rPr lang="en-GB" baseline="0" noProof="0" dirty="0"/>
              <a:t>to return a recommendation list with the most relevant items and their scores, from the highest (i.e., most relevant) to the lowest (i.e., least relevant). It is called content-based because the items are not only objects, but they are defined by a set of attributes that summarize the content of the item.</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noProof="0" dirty="0"/>
          </a:p>
          <a:p>
            <a:pPr marL="0" marR="0" indent="0" algn="l" defTabSz="914400" rtl="0" eaLnBrk="1" fontAlgn="base" latinLnBrk="0" hangingPunct="1">
              <a:lnSpc>
                <a:spcPct val="100000"/>
              </a:lnSpc>
              <a:spcBef>
                <a:spcPct val="30000"/>
              </a:spcBef>
              <a:spcAft>
                <a:spcPct val="0"/>
              </a:spcAft>
              <a:buClrTx/>
              <a:buSzTx/>
              <a:buFontTx/>
              <a:buNone/>
              <a:tabLst/>
              <a:defRPr/>
            </a:pPr>
            <a:r>
              <a:rPr lang="en-GB" baseline="0" noProof="0" dirty="0"/>
              <a:t>There are also other approaches, such as hybrid ones, which combine collaborative and content-based, or knowledge-based ones, which require domain knowledge engineering to model how certain item features meet the user needs.</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a:t>
            </a:fld>
            <a:endParaRPr lang="en-US"/>
          </a:p>
        </p:txBody>
      </p:sp>
    </p:spTree>
    <p:extLst>
      <p:ext uri="{BB962C8B-B14F-4D97-AF65-F5344CB8AC3E}">
        <p14:creationId xmlns:p14="http://schemas.microsoft.com/office/powerpoint/2010/main" val="557291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Arial" charset="0"/>
                <a:ea typeface="+mn-ea"/>
                <a:cs typeface="+mn-cs"/>
              </a:rPr>
              <a:t>Collaborative recommender systems are based on collaborative filtering. In collaborative filtering, given a user and an item not yet rated by the user, the goal is to estimate the user rating for this item by looking at the ratings for the same item that were given in the past by similar users. Collaborative filtering requires a community of users that provide ratings and a way to assess user similarity. </a:t>
            </a:r>
          </a:p>
        </p:txBody>
      </p:sp>
      <p:sp>
        <p:nvSpPr>
          <p:cNvPr id="4" name="Slide Number Placeholder 3"/>
          <p:cNvSpPr>
            <a:spLocks noGrp="1"/>
          </p:cNvSpPr>
          <p:nvPr>
            <p:ph type="sldNum" sz="quarter" idx="10"/>
          </p:nvPr>
        </p:nvSpPr>
        <p:spPr/>
        <p:txBody>
          <a:bodyPr/>
          <a:lstStyle/>
          <a:p>
            <a:fld id="{E6C47E0B-2958-48CC-BA4E-C350203CF107}" type="slidenum">
              <a:rPr lang="en-US" smtClean="0"/>
              <a:pPr/>
              <a:t>6</a:t>
            </a:fld>
            <a:endParaRPr lang="en-US"/>
          </a:p>
        </p:txBody>
      </p:sp>
    </p:spTree>
    <p:extLst>
      <p:ext uri="{BB962C8B-B14F-4D97-AF65-F5344CB8AC3E}">
        <p14:creationId xmlns:p14="http://schemas.microsoft.com/office/powerpoint/2010/main" val="3756391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Arial" charset="0"/>
                    <a:ea typeface="+mn-ea"/>
                    <a:cs typeface="+mn-cs"/>
                  </a:rPr>
                  <a:t>The basic technique for user-based collaborative filtering needs to define</a:t>
                </a:r>
              </a:p>
              <a:p>
                <a:pPr marL="228600" indent="-228600">
                  <a:buAutoNum type="arabicPlain"/>
                </a:pPr>
                <a:r>
                  <a:rPr lang="en-GB" sz="1200" b="0" i="0" u="none" strike="noStrike" kern="1200" baseline="0" dirty="0">
                    <a:solidFill>
                      <a:schemeClr val="tx1"/>
                    </a:solidFill>
                    <a:latin typeface="Arial" charset="0"/>
                    <a:ea typeface="+mn-ea"/>
                    <a:cs typeface="+mn-cs"/>
                  </a:rPr>
                  <a:t>A metric to compute similarity between users</a:t>
                </a:r>
              </a:p>
              <a:p>
                <a:pPr marL="228600" indent="-228600">
                  <a:buAutoNum type="arabicPlain"/>
                </a:pPr>
                <a:r>
                  <a:rPr lang="en-GB" sz="1200" b="0" i="0" u="none" strike="noStrike" kern="1200" baseline="0" dirty="0">
                    <a:solidFill>
                      <a:schemeClr val="tx1"/>
                    </a:solidFill>
                    <a:latin typeface="Arial" charset="0"/>
                    <a:ea typeface="+mn-ea"/>
                    <a:cs typeface="+mn-cs"/>
                  </a:rPr>
                  <a:t>The number of neighbours considered for </a:t>
                </a:r>
                <a14:m>
                  <m:oMath xmlns:m="http://schemas.openxmlformats.org/officeDocument/2006/math">
                    <m:sSub>
                      <m:sSubPr>
                        <m:ctrlPr>
                          <a:rPr lang="fr-CH" sz="1200" i="1" smtClean="0">
                            <a:latin typeface="Cambria Math" panose="02040503050406030204" pitchFamily="18" charset="0"/>
                            <a:ea typeface="Cambria Math" charset="0"/>
                            <a:cs typeface="Cambria Math" charset="0"/>
                          </a:rPr>
                        </m:ctrlPr>
                      </m:sSubPr>
                      <m:e>
                        <m:r>
                          <a:rPr lang="fr-CH" sz="1200" i="1">
                            <a:latin typeface="Cambria Math" charset="0"/>
                            <a:ea typeface="Cambria Math" charset="0"/>
                            <a:cs typeface="Cambria Math" charset="0"/>
                          </a:rPr>
                          <m:t>𝑁</m:t>
                        </m:r>
                      </m:e>
                      <m:sub>
                        <m:r>
                          <a:rPr lang="fr-CH" sz="1200" i="1">
                            <a:latin typeface="Cambria Math" charset="0"/>
                            <a:ea typeface="Cambria Math" charset="0"/>
                            <a:cs typeface="Cambria Math" charset="0"/>
                          </a:rPr>
                          <m:t>𝑈</m:t>
                        </m:r>
                      </m:sub>
                    </m:sSub>
                    <m:r>
                      <m:rPr>
                        <m:brk m:alnAt="7"/>
                      </m:rPr>
                      <a:rPr lang="fr-CH" sz="1200" i="1">
                        <a:latin typeface="Cambria Math" charset="0"/>
                        <a:ea typeface="Cambria Math" charset="0"/>
                        <a:cs typeface="Cambria Math" charset="0"/>
                      </a:rPr>
                      <m:t>(</m:t>
                    </m:r>
                    <m:r>
                      <a:rPr lang="fr-CH" sz="1200" i="1">
                        <a:latin typeface="Cambria Math" charset="0"/>
                        <a:ea typeface="Cambria Math" charset="0"/>
                        <a:cs typeface="Cambria Math" charset="0"/>
                      </a:rPr>
                      <m:t>𝑥</m:t>
                    </m:r>
                    <m:r>
                      <a:rPr lang="fr-CH" sz="1200" i="1">
                        <a:latin typeface="Cambria Math" charset="0"/>
                        <a:ea typeface="Cambria Math" charset="0"/>
                        <a:cs typeface="Cambria Math" charset="0"/>
                      </a:rPr>
                      <m:t>)</m:t>
                    </m:r>
                  </m:oMath>
                </a14:m>
                <a:r>
                  <a:rPr lang="en-GB" sz="1200" i="1" dirty="0">
                    <a:solidFill>
                      <a:srgbClr val="000000"/>
                    </a:solidFill>
                  </a:rPr>
                  <a:t> </a:t>
                </a:r>
                <a:endParaRPr lang="en-GB" sz="1200" b="0" i="0" u="none" strike="noStrike" kern="1200" baseline="0" dirty="0">
                  <a:solidFill>
                    <a:schemeClr val="tx1"/>
                  </a:solidFill>
                  <a:latin typeface="Arial" charset="0"/>
                  <a:ea typeface="+mn-ea"/>
                  <a:cs typeface="+mn-cs"/>
                </a:endParaRPr>
              </a:p>
              <a:p>
                <a:pPr marL="228600" indent="-228600">
                  <a:buAutoNum type="arabicPlain"/>
                </a:pPr>
                <a:r>
                  <a:rPr lang="en-GB" sz="1200" b="0" i="0" u="none" strike="noStrike" kern="1200" baseline="0" dirty="0">
                    <a:solidFill>
                      <a:schemeClr val="tx1"/>
                    </a:solidFill>
                    <a:latin typeface="Arial" charset="0"/>
                    <a:ea typeface="+mn-ea"/>
                    <a:cs typeface="+mn-cs"/>
                  </a:rPr>
                  <a:t>A way to aggregate the ratings of I provided by </a:t>
                </a:r>
                <a14:m>
                  <m:oMath xmlns:m="http://schemas.openxmlformats.org/officeDocument/2006/math">
                    <m:sSub>
                      <m:sSubPr>
                        <m:ctrlPr>
                          <a:rPr lang="fr-CH" sz="1200" i="1" smtClean="0">
                            <a:latin typeface="Cambria Math" panose="02040503050406030204" pitchFamily="18" charset="0"/>
                            <a:ea typeface="Cambria Math" charset="0"/>
                            <a:cs typeface="Cambria Math" charset="0"/>
                          </a:rPr>
                        </m:ctrlPr>
                      </m:sSubPr>
                      <m:e>
                        <m:r>
                          <a:rPr lang="fr-CH" sz="1200" i="1">
                            <a:latin typeface="Cambria Math" charset="0"/>
                            <a:ea typeface="Cambria Math" charset="0"/>
                            <a:cs typeface="Cambria Math" charset="0"/>
                          </a:rPr>
                          <m:t>𝑁</m:t>
                        </m:r>
                      </m:e>
                      <m:sub>
                        <m:r>
                          <a:rPr lang="fr-CH" sz="1200" i="1">
                            <a:latin typeface="Cambria Math" charset="0"/>
                            <a:ea typeface="Cambria Math" charset="0"/>
                            <a:cs typeface="Cambria Math" charset="0"/>
                          </a:rPr>
                          <m:t>𝑈</m:t>
                        </m:r>
                      </m:sub>
                    </m:sSub>
                    <m:r>
                      <m:rPr>
                        <m:brk m:alnAt="7"/>
                      </m:rPr>
                      <a:rPr lang="fr-CH" sz="1200" i="1">
                        <a:latin typeface="Cambria Math" charset="0"/>
                        <a:ea typeface="Cambria Math" charset="0"/>
                        <a:cs typeface="Cambria Math" charset="0"/>
                      </a:rPr>
                      <m:t>(</m:t>
                    </m:r>
                    <m:r>
                      <a:rPr lang="fr-CH" sz="1200" i="1">
                        <a:latin typeface="Cambria Math" charset="0"/>
                        <a:ea typeface="Cambria Math" charset="0"/>
                        <a:cs typeface="Cambria Math" charset="0"/>
                      </a:rPr>
                      <m:t>𝑥</m:t>
                    </m:r>
                    <m:r>
                      <a:rPr lang="fr-CH" sz="1200" i="1">
                        <a:latin typeface="Cambria Math" charset="0"/>
                        <a:ea typeface="Cambria Math" charset="0"/>
                        <a:cs typeface="Cambria Math" charset="0"/>
                      </a:rPr>
                      <m:t>)</m:t>
                    </m:r>
                  </m:oMath>
                </a14:m>
                <a:r>
                  <a:rPr lang="en-GB" sz="1200" i="1" dirty="0">
                    <a:solidFill>
                      <a:srgbClr val="000000"/>
                    </a:solidFill>
                  </a:rPr>
                  <a:t> </a:t>
                </a:r>
                <a:endParaRPr lang="en-GB" sz="1200" b="0" i="0" u="none" strike="noStrike" kern="1200" baseline="-25000" dirty="0">
                  <a:solidFill>
                    <a:schemeClr val="tx1"/>
                  </a:solidFill>
                  <a:latin typeface="Arial" charset="0"/>
                  <a:ea typeface="+mn-ea"/>
                  <a:cs typeface="+mn-cs"/>
                </a:endParaRPr>
              </a:p>
            </p:txBody>
          </p:sp>
        </mc:Choice>
        <mc:Fallback xmlns="">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Arial" charset="0"/>
                    <a:ea typeface="+mn-ea"/>
                    <a:cs typeface="+mn-cs"/>
                  </a:rPr>
                  <a:t>The basic technique for user-based collaborative filtering needs to define</a:t>
                </a:r>
              </a:p>
              <a:p>
                <a:pPr marL="228600" indent="-228600">
                  <a:buAutoNum type="arabicPlain"/>
                </a:pPr>
                <a:r>
                  <a:rPr lang="en-GB" sz="1200" b="0" i="0" u="none" strike="noStrike" kern="1200" baseline="0" dirty="0">
                    <a:solidFill>
                      <a:schemeClr val="tx1"/>
                    </a:solidFill>
                    <a:latin typeface="Arial" charset="0"/>
                    <a:ea typeface="+mn-ea"/>
                    <a:cs typeface="+mn-cs"/>
                  </a:rPr>
                  <a:t>A metric to compute similarity between users</a:t>
                </a:r>
              </a:p>
              <a:p>
                <a:pPr marL="228600" indent="-228600">
                  <a:buAutoNum type="arabicPlain"/>
                </a:pPr>
                <a:r>
                  <a:rPr lang="en-GB" sz="1200" b="0" i="0" u="none" strike="noStrike" kern="1200" baseline="0" dirty="0">
                    <a:solidFill>
                      <a:schemeClr val="tx1"/>
                    </a:solidFill>
                    <a:latin typeface="Arial" charset="0"/>
                    <a:ea typeface="+mn-ea"/>
                    <a:cs typeface="+mn-cs"/>
                  </a:rPr>
                  <a:t>The number of neighbours considered for </a:t>
                </a:r>
                <a:r>
                  <a:rPr lang="fr-CH" sz="1200" i="0">
                    <a:latin typeface="Cambria Math" charset="0"/>
                    <a:ea typeface="Cambria Math" charset="0"/>
                    <a:cs typeface="Cambria Math" charset="0"/>
                  </a:rPr>
                  <a:t>𝑁</a:t>
                </a:r>
                <a:r>
                  <a:rPr lang="fr-CH" sz="1200" i="0">
                    <a:latin typeface="Cambria Math" panose="02040503050406030204" pitchFamily="18" charset="0"/>
                    <a:ea typeface="Cambria Math" charset="0"/>
                    <a:cs typeface="Cambria Math" charset="0"/>
                  </a:rPr>
                  <a:t>_</a:t>
                </a:r>
                <a:r>
                  <a:rPr lang="fr-CH" sz="1200" i="0">
                    <a:latin typeface="Cambria Math" charset="0"/>
                    <a:ea typeface="Cambria Math" charset="0"/>
                    <a:cs typeface="Cambria Math" charset="0"/>
                  </a:rPr>
                  <a:t>𝑈 (𝑥)</a:t>
                </a:r>
                <a:r>
                  <a:rPr lang="en-GB" sz="1200" i="1" dirty="0">
                    <a:solidFill>
                      <a:srgbClr val="000000"/>
                    </a:solidFill>
                  </a:rPr>
                  <a:t> </a:t>
                </a:r>
                <a:endParaRPr lang="en-GB" sz="1200" b="0" i="0" u="none" strike="noStrike" kern="1200" baseline="0" dirty="0">
                  <a:solidFill>
                    <a:schemeClr val="tx1"/>
                  </a:solidFill>
                  <a:latin typeface="Arial" charset="0"/>
                  <a:ea typeface="+mn-ea"/>
                  <a:cs typeface="+mn-cs"/>
                </a:endParaRPr>
              </a:p>
              <a:p>
                <a:pPr marL="228600" indent="-228600">
                  <a:buAutoNum type="arabicPlain"/>
                </a:pPr>
                <a:r>
                  <a:rPr lang="en-GB" sz="1200" b="0" i="0" u="none" strike="noStrike" kern="1200" baseline="0" dirty="0">
                    <a:solidFill>
                      <a:schemeClr val="tx1"/>
                    </a:solidFill>
                    <a:latin typeface="Arial" charset="0"/>
                    <a:ea typeface="+mn-ea"/>
                    <a:cs typeface="+mn-cs"/>
                  </a:rPr>
                  <a:t>A way to aggregate the ratings of I provided by </a:t>
                </a:r>
                <a:r>
                  <a:rPr lang="fr-CH" sz="1200" i="0">
                    <a:latin typeface="Cambria Math" charset="0"/>
                    <a:ea typeface="Cambria Math" charset="0"/>
                    <a:cs typeface="Cambria Math" charset="0"/>
                  </a:rPr>
                  <a:t>𝑁</a:t>
                </a:r>
                <a:r>
                  <a:rPr lang="fr-CH" sz="1200" i="0">
                    <a:latin typeface="Cambria Math" panose="02040503050406030204" pitchFamily="18" charset="0"/>
                    <a:ea typeface="Cambria Math" charset="0"/>
                    <a:cs typeface="Cambria Math" charset="0"/>
                  </a:rPr>
                  <a:t>_</a:t>
                </a:r>
                <a:r>
                  <a:rPr lang="fr-CH" sz="1200" i="0">
                    <a:latin typeface="Cambria Math" charset="0"/>
                    <a:ea typeface="Cambria Math" charset="0"/>
                    <a:cs typeface="Cambria Math" charset="0"/>
                  </a:rPr>
                  <a:t>𝑈 (𝑥)</a:t>
                </a:r>
                <a:r>
                  <a:rPr lang="en-GB" sz="1200" i="1" dirty="0">
                    <a:solidFill>
                      <a:srgbClr val="000000"/>
                    </a:solidFill>
                  </a:rPr>
                  <a:t> </a:t>
                </a:r>
                <a:endParaRPr lang="en-GB" sz="1200" b="0" i="0" u="none" strike="noStrike" kern="1200" baseline="-25000" dirty="0">
                  <a:solidFill>
                    <a:schemeClr val="tx1"/>
                  </a:solidFill>
                  <a:latin typeface="Arial" charset="0"/>
                  <a:ea typeface="+mn-ea"/>
                  <a:cs typeface="+mn-cs"/>
                </a:endParaRPr>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7</a:t>
            </a:fld>
            <a:endParaRPr lang="en-US"/>
          </a:p>
        </p:txBody>
      </p:sp>
    </p:spTree>
    <p:extLst>
      <p:ext uri="{BB962C8B-B14F-4D97-AF65-F5344CB8AC3E}">
        <p14:creationId xmlns:p14="http://schemas.microsoft.com/office/powerpoint/2010/main" val="3024848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dirty="0">
                <a:solidFill>
                  <a:srgbClr val="000000"/>
                </a:solidFill>
              </a:rPr>
              <a:t>A widely used similarity measure is the Pearson correlation coefficient,</a:t>
            </a:r>
            <a:r>
              <a:rPr lang="en-GB" sz="1200" baseline="0" dirty="0">
                <a:solidFill>
                  <a:srgbClr val="000000"/>
                </a:solidFill>
              </a:rPr>
              <a:t> which returns a value between -1 and 1. </a:t>
            </a:r>
            <a:r>
              <a:rPr lang="en-GB" sz="1200" dirty="0">
                <a:solidFill>
                  <a:srgbClr val="000000"/>
                </a:solidFill>
              </a:rPr>
              <a:t>The cosine similarity considers</a:t>
            </a:r>
            <a:r>
              <a:rPr lang="en-GB" sz="1200" baseline="0" dirty="0">
                <a:solidFill>
                  <a:srgbClr val="000000"/>
                </a:solidFill>
              </a:rPr>
              <a:t> the users x and y as two N-dimensional vectors. Computing similarity follows exactly the same principles as for document similarity in vector space retrieval. If the angle between the two vectors is 0, thus the users are identical, and the cosine similarity returns 1. The greater the angle, the less similar the two users are. Assuming that all ratings are positive, the maximum angle is π/2, thus the minimum similarity is cos(π/2)=0.</a:t>
            </a:r>
            <a:endParaRPr lang="en-GB"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9</a:t>
            </a:fld>
            <a:endParaRPr lang="en-US"/>
          </a:p>
        </p:txBody>
      </p:sp>
    </p:spTree>
    <p:extLst>
      <p:ext uri="{BB962C8B-B14F-4D97-AF65-F5344CB8AC3E}">
        <p14:creationId xmlns:p14="http://schemas.microsoft.com/office/powerpoint/2010/main" val="2429244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dirty="0"/>
              <a:t>This is an example of similarity</a:t>
            </a:r>
            <a:r>
              <a:rPr lang="en-GB" baseline="0" dirty="0"/>
              <a:t> computed using the two metrics. It is possible to see how the users are not ranked in the same way. For example, the most similar user to user U is User 1, if the Pearson correlation coefficient is used, or User 2, if the cosine similarity is used. Also User 4 is not that different from U using the cosine similarity, although he seems to have quite opposite tastes.</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GB" baseline="0" dirty="0"/>
              <a:t>One drawback of Pearson correlation coefficient is that it is not computable, if the variance of one of the user ratings is 0 (e.g., a user with ratings 1 1 1 1). However, in general, the correlation coefficient works well in general domains.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10</a:t>
            </a:fld>
            <a:endParaRPr lang="en-US"/>
          </a:p>
        </p:txBody>
      </p:sp>
    </p:spTree>
    <p:extLst>
      <p:ext uri="{BB962C8B-B14F-4D97-AF65-F5344CB8AC3E}">
        <p14:creationId xmlns:p14="http://schemas.microsoft.com/office/powerpoint/2010/main" val="1881642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p:spPr>
        <p:txBody>
          <a:bodyPr/>
          <a:lstStyle/>
          <a:p>
            <a:r>
              <a:rPr lang="en-US"/>
              <a:t>Click to edit Master title style</a:t>
            </a:r>
            <a:endParaRPr lang="fr-CH"/>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fr-CH"/>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02388" y="304800"/>
            <a:ext cx="2082800" cy="6065838"/>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52400" y="304800"/>
            <a:ext cx="6097588" cy="6065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able Placeholder 2"/>
          <p:cNvSpPr>
            <a:spLocks noGrp="1"/>
          </p:cNvSpPr>
          <p:nvPr>
            <p:ph type="tbl" idx="1"/>
          </p:nvPr>
        </p:nvSpPr>
        <p:spPr>
          <a:xfrm>
            <a:off x="179388" y="1341438"/>
            <a:ext cx="8305800" cy="5029200"/>
          </a:xfrm>
        </p:spPr>
        <p:txBody>
          <a:bodyPr/>
          <a:lstStyle/>
          <a:p>
            <a:endParaRPr lang="fr-CH"/>
          </a:p>
        </p:txBody>
      </p:sp>
      <p:sp>
        <p:nvSpPr>
          <p:cNvPr id="4" name="Footer Placeholder 3"/>
          <p:cNvSpPr>
            <a:spLocks noGrp="1"/>
          </p:cNvSpPr>
          <p:nvPr>
            <p:ph type="ftr" sz="quarter" idx="10"/>
          </p:nvPr>
        </p:nvSpPr>
        <p:spPr>
          <a:xfrm>
            <a:off x="152400" y="6477000"/>
            <a:ext cx="5867400" cy="228600"/>
          </a:xfrm>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793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4408488" y="1341438"/>
            <a:ext cx="40767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4408488" y="3932238"/>
            <a:ext cx="40767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10"/>
          </p:nvPr>
        </p:nvSpPr>
        <p:spPr>
          <a:xfrm>
            <a:off x="152400" y="6477000"/>
            <a:ext cx="5867400" cy="228600"/>
          </a:xfrm>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793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4084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a:xfrm>
            <a:off x="152400" y="6477000"/>
            <a:ext cx="5867400" cy="228600"/>
          </a:xfrm>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a:t>Click to edit Master title style</a:t>
            </a:r>
            <a:endParaRPr lang="fr-C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179388" y="1341438"/>
            <a:ext cx="40767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408488" y="1341438"/>
            <a:ext cx="40767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Footer Placeholder 6"/>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Footer Placeholder 2"/>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fr-CH"/>
          </a:p>
        </p:txBody>
      </p:sp>
      <p:sp>
        <p:nvSpPr>
          <p:cNvPr id="3" name="Content Placeholder 2"/>
          <p:cNvSpPr>
            <a:spLocks noGrp="1"/>
          </p:cNvSpPr>
          <p:nvPr>
            <p:ph idx="1"/>
          </p:nvPr>
        </p:nvSpPr>
        <p:spPr>
          <a:xfrm>
            <a:off x="3575051"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457200"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fr-CH"/>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H"/>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52400" y="304800"/>
            <a:ext cx="83058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endParaRPr lang="en-GB" dirty="0"/>
          </a:p>
        </p:txBody>
      </p:sp>
      <p:sp>
        <p:nvSpPr>
          <p:cNvPr id="5123" name="Rectangle 3"/>
          <p:cNvSpPr>
            <a:spLocks noGrp="1" noChangeArrowheads="1"/>
          </p:cNvSpPr>
          <p:nvPr>
            <p:ph type="body" idx="1"/>
          </p:nvPr>
        </p:nvSpPr>
        <p:spPr bwMode="auto">
          <a:xfrm>
            <a:off x="179388" y="1341438"/>
            <a:ext cx="8305800"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124" name="Rectangle 4"/>
          <p:cNvSpPr>
            <a:spLocks noGrp="1" noChangeArrowheads="1"/>
          </p:cNvSpPr>
          <p:nvPr>
            <p:ph type="ftr" sz="quarter" idx="3"/>
          </p:nvPr>
        </p:nvSpPr>
        <p:spPr bwMode="auto">
          <a:xfrm>
            <a:off x="152400" y="6477000"/>
            <a:ext cx="58674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900">
                <a:solidFill>
                  <a:schemeClr val="tx1"/>
                </a:solidFill>
                <a:latin typeface="Verdana" charset="0"/>
              </a:defRPr>
            </a:lvl1pPr>
          </a:lstStyle>
          <a:p>
            <a:r>
              <a:rPr lang="fr-CH"/>
              <a:t>©2021, Karl Aberer, EPFL-IC, Laboratoire de systèmes d'informations répartis </a:t>
            </a:r>
            <a:endParaRPr lang="en-GB" dirty="0"/>
          </a:p>
        </p:txBody>
      </p:sp>
      <p:sp>
        <p:nvSpPr>
          <p:cNvPr id="5127" name="Rectangle 7"/>
          <p:cNvSpPr>
            <a:spLocks noChangeArrowheads="1"/>
          </p:cNvSpPr>
          <p:nvPr userDrawn="1"/>
        </p:nvSpPr>
        <p:spPr bwMode="auto">
          <a:xfrm>
            <a:off x="6554788" y="6453188"/>
            <a:ext cx="1905000" cy="228600"/>
          </a:xfrm>
          <a:prstGeom prst="rect">
            <a:avLst/>
          </a:prstGeom>
          <a:noFill/>
          <a:ln w="9525">
            <a:noFill/>
            <a:miter lim="800000"/>
            <a:headEnd/>
            <a:tailEnd/>
          </a:ln>
          <a:effectLst/>
        </p:spPr>
        <p:txBody>
          <a:bodyPr lIns="92075" tIns="46038" rIns="92075" bIns="46038"/>
          <a:lstStyle/>
          <a:p>
            <a:pPr algn="r"/>
            <a:r>
              <a:rPr lang="en-US" sz="900" dirty="0">
                <a:solidFill>
                  <a:schemeClr val="tx1"/>
                </a:solidFill>
                <a:latin typeface="Verdana" charset="0"/>
              </a:rPr>
              <a:t>Recommender Systems - </a:t>
            </a:r>
            <a:fld id="{FBCEA208-1882-4C4A-B71F-4FA789A04155}" type="slidenum">
              <a:rPr lang="en-US" sz="900">
                <a:solidFill>
                  <a:schemeClr val="tx1"/>
                </a:solidFill>
                <a:latin typeface="Verdana" charset="0"/>
              </a:rPr>
              <a:pPr algn="r"/>
              <a:t>‹#›</a:t>
            </a:fld>
            <a:endParaRPr lang="en-US" sz="900" dirty="0">
              <a:solidFill>
                <a:schemeClr val="tx1"/>
              </a:solidFill>
              <a:latin typeface="Verdana" charset="0"/>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dt="0"/>
  <p:txStyles>
    <p:titleStyle>
      <a:lvl1pPr algn="l" rtl="0" fontAlgn="base">
        <a:spcBef>
          <a:spcPct val="0"/>
        </a:spcBef>
        <a:spcAft>
          <a:spcPct val="0"/>
        </a:spcAft>
        <a:defRPr sz="3600" b="1">
          <a:solidFill>
            <a:schemeClr val="tx2"/>
          </a:solidFill>
          <a:latin typeface="Calibri"/>
          <a:ea typeface="+mj-ea"/>
          <a:cs typeface="Calibri"/>
        </a:defRPr>
      </a:lvl1pPr>
      <a:lvl2pPr algn="ctr" rtl="0" fontAlgn="base">
        <a:spcBef>
          <a:spcPct val="0"/>
        </a:spcBef>
        <a:spcAft>
          <a:spcPct val="0"/>
        </a:spcAft>
        <a:defRPr sz="2400">
          <a:solidFill>
            <a:schemeClr val="tx2"/>
          </a:solidFill>
          <a:latin typeface="Comic Sans MS" charset="0"/>
        </a:defRPr>
      </a:lvl2pPr>
      <a:lvl3pPr algn="ctr" rtl="0" fontAlgn="base">
        <a:spcBef>
          <a:spcPct val="0"/>
        </a:spcBef>
        <a:spcAft>
          <a:spcPct val="0"/>
        </a:spcAft>
        <a:defRPr sz="2400">
          <a:solidFill>
            <a:schemeClr val="tx2"/>
          </a:solidFill>
          <a:latin typeface="Comic Sans MS" charset="0"/>
        </a:defRPr>
      </a:lvl3pPr>
      <a:lvl4pPr algn="ctr" rtl="0" fontAlgn="base">
        <a:spcBef>
          <a:spcPct val="0"/>
        </a:spcBef>
        <a:spcAft>
          <a:spcPct val="0"/>
        </a:spcAft>
        <a:defRPr sz="2400">
          <a:solidFill>
            <a:schemeClr val="tx2"/>
          </a:solidFill>
          <a:latin typeface="Comic Sans MS" charset="0"/>
        </a:defRPr>
      </a:lvl4pPr>
      <a:lvl5pPr algn="ctr" rtl="0" fontAlgn="base">
        <a:spcBef>
          <a:spcPct val="0"/>
        </a:spcBef>
        <a:spcAft>
          <a:spcPct val="0"/>
        </a:spcAft>
        <a:defRPr sz="2400">
          <a:solidFill>
            <a:schemeClr val="tx2"/>
          </a:solidFill>
          <a:latin typeface="Comic Sans MS" charset="0"/>
        </a:defRPr>
      </a:lvl5pPr>
      <a:lvl6pPr marL="457200" algn="ctr" rtl="0" fontAlgn="base">
        <a:spcBef>
          <a:spcPct val="0"/>
        </a:spcBef>
        <a:spcAft>
          <a:spcPct val="0"/>
        </a:spcAft>
        <a:defRPr sz="2400">
          <a:solidFill>
            <a:schemeClr val="tx2"/>
          </a:solidFill>
          <a:latin typeface="Comic Sans MS" charset="0"/>
        </a:defRPr>
      </a:lvl6pPr>
      <a:lvl7pPr marL="914400" algn="ctr" rtl="0" fontAlgn="base">
        <a:spcBef>
          <a:spcPct val="0"/>
        </a:spcBef>
        <a:spcAft>
          <a:spcPct val="0"/>
        </a:spcAft>
        <a:defRPr sz="2400">
          <a:solidFill>
            <a:schemeClr val="tx2"/>
          </a:solidFill>
          <a:latin typeface="Comic Sans MS" charset="0"/>
        </a:defRPr>
      </a:lvl7pPr>
      <a:lvl8pPr marL="1371600" algn="ctr" rtl="0" fontAlgn="base">
        <a:spcBef>
          <a:spcPct val="0"/>
        </a:spcBef>
        <a:spcAft>
          <a:spcPct val="0"/>
        </a:spcAft>
        <a:defRPr sz="2400">
          <a:solidFill>
            <a:schemeClr val="tx2"/>
          </a:solidFill>
          <a:latin typeface="Comic Sans MS" charset="0"/>
        </a:defRPr>
      </a:lvl8pPr>
      <a:lvl9pPr marL="1828800" algn="ctr" rtl="0" fontAlgn="base">
        <a:spcBef>
          <a:spcPct val="0"/>
        </a:spcBef>
        <a:spcAft>
          <a:spcPct val="0"/>
        </a:spcAft>
        <a:defRPr sz="2400">
          <a:solidFill>
            <a:schemeClr val="tx2"/>
          </a:solidFill>
          <a:latin typeface="Comic Sans MS" charset="0"/>
        </a:defRPr>
      </a:lvl9pPr>
    </p:titleStyle>
    <p:bodyStyle>
      <a:lvl1pPr marL="0" indent="0" algn="l" rtl="0" fontAlgn="base">
        <a:spcBef>
          <a:spcPct val="20000"/>
        </a:spcBef>
        <a:spcAft>
          <a:spcPct val="0"/>
        </a:spcAft>
        <a:buNone/>
        <a:defRPr sz="3200">
          <a:solidFill>
            <a:schemeClr val="tx1"/>
          </a:solidFill>
          <a:latin typeface="Calibri"/>
          <a:ea typeface="+mn-ea"/>
          <a:cs typeface="Calibri"/>
        </a:defRPr>
      </a:lvl1pPr>
      <a:lvl2pPr marL="742950" indent="-285750" algn="l" rtl="0" fontAlgn="base">
        <a:spcBef>
          <a:spcPct val="20000"/>
        </a:spcBef>
        <a:spcAft>
          <a:spcPct val="0"/>
        </a:spcAft>
        <a:buChar char="–"/>
        <a:defRPr sz="2800">
          <a:solidFill>
            <a:schemeClr val="tx1"/>
          </a:solidFill>
          <a:latin typeface="Calibri"/>
          <a:cs typeface="Calibri"/>
        </a:defRPr>
      </a:lvl2pPr>
      <a:lvl3pPr marL="1143000" indent="-228600" algn="l" rtl="0" fontAlgn="base">
        <a:spcBef>
          <a:spcPct val="20000"/>
        </a:spcBef>
        <a:spcAft>
          <a:spcPct val="0"/>
        </a:spcAft>
        <a:buChar char="•"/>
        <a:defRPr sz="2400">
          <a:solidFill>
            <a:schemeClr val="tx1"/>
          </a:solidFill>
          <a:latin typeface="Calibri"/>
          <a:cs typeface="Calibri"/>
        </a:defRPr>
      </a:lvl3pPr>
      <a:lvl4pPr marL="1600200" indent="-228600" algn="l" rtl="0" fontAlgn="base">
        <a:spcBef>
          <a:spcPct val="20000"/>
        </a:spcBef>
        <a:spcAft>
          <a:spcPct val="0"/>
        </a:spcAft>
        <a:buChar char="–"/>
        <a:defRPr sz="2000">
          <a:solidFill>
            <a:schemeClr val="tx1"/>
          </a:solidFill>
          <a:latin typeface="Calibri"/>
          <a:cs typeface="Calibri"/>
        </a:defRPr>
      </a:lvl4pPr>
      <a:lvl5pPr marL="2057400" indent="-228600" algn="l" rtl="0" fontAlgn="base">
        <a:spcBef>
          <a:spcPct val="20000"/>
        </a:spcBef>
        <a:spcAft>
          <a:spcPct val="0"/>
        </a:spcAft>
        <a:buChar char="»"/>
        <a:defRPr sz="2000">
          <a:solidFill>
            <a:schemeClr val="tx1"/>
          </a:solidFill>
          <a:latin typeface="Calibri"/>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4.png"/><Relationship Id="rId7"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3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17.png"/><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18.png"/><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9.emf"/><Relationship Id="rId5" Type="http://schemas.openxmlformats.org/officeDocument/2006/relationships/oleObject" Target="../embeddings/oleObject3.bin"/><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1.emf"/><Relationship Id="rId5" Type="http://schemas.openxmlformats.org/officeDocument/2006/relationships/oleObject" Target="../embeddings/oleObject4.bin"/><Relationship Id="rId4" Type="http://schemas.openxmlformats.org/officeDocument/2006/relationships/image" Target="../media/image270.png"/></Relationships>
</file>

<file path=ppt/slides/_rels/slide26.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4.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33.png"/><Relationship Id="rId5" Type="http://schemas.openxmlformats.org/officeDocument/2006/relationships/image" Target="../media/image12.png"/><Relationship Id="rId10" Type="http://schemas.openxmlformats.org/officeDocument/2006/relationships/image" Target="../media/image32.png"/><Relationship Id="rId4" Type="http://schemas.openxmlformats.org/officeDocument/2006/relationships/image" Target="../media/image9.png"/><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notesSlide" Target="../notesSlides/notesSlide8.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5.emf"/><Relationship Id="rId5" Type="http://schemas.openxmlformats.org/officeDocument/2006/relationships/oleObject" Target="../embeddings/oleObject1.bin"/><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dirty="0"/>
              <a:t>Recommender systems</a:t>
            </a:r>
          </a:p>
        </p:txBody>
      </p:sp>
      <p:sp>
        <p:nvSpPr>
          <p:cNvPr id="2" name="Text Placeholder 1"/>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12163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a:t>
            </a:r>
          </a:p>
        </p:txBody>
      </p:sp>
      <p:sp>
        <p:nvSpPr>
          <p:cNvPr id="3" name="Content Placeholder 2"/>
          <p:cNvSpPr>
            <a:spLocks noGrp="1"/>
          </p:cNvSpPr>
          <p:nvPr>
            <p:ph idx="1"/>
          </p:nvPr>
        </p:nvSpPr>
        <p:spPr/>
        <p:txBody>
          <a:bodyPr/>
          <a:lstStyle/>
          <a:p>
            <a:endParaRPr lang="en-GB" sz="2800" dirty="0">
              <a:solidFill>
                <a:srgbClr val="000000"/>
              </a:solidFill>
            </a:endParaRPr>
          </a:p>
          <a:p>
            <a:endParaRPr lang="en-GB" sz="2800" dirty="0">
              <a:solidFill>
                <a:srgbClr val="000000"/>
              </a:solidFill>
            </a:endParaRPr>
          </a:p>
          <a:p>
            <a:endParaRPr lang="en-GB" sz="2800" dirty="0">
              <a:solidFill>
                <a:srgbClr val="000000"/>
              </a:solidFill>
            </a:endParaRPr>
          </a:p>
          <a:p>
            <a:endParaRPr lang="en-GB" sz="2800" dirty="0">
              <a:solidFill>
                <a:srgbClr val="000000"/>
              </a:solidFill>
            </a:endParaRPr>
          </a:p>
          <a:p>
            <a:endParaRPr lang="en-GB" sz="2800" dirty="0">
              <a:solidFill>
                <a:srgbClr val="000000"/>
              </a:solidFill>
            </a:endParaRPr>
          </a:p>
          <a:p>
            <a:endParaRPr lang="en-GB" sz="2400" dirty="0">
              <a:solidFill>
                <a:srgbClr val="000000"/>
              </a:solidFill>
            </a:endParaRPr>
          </a:p>
          <a:p>
            <a:r>
              <a:rPr lang="en-GB" sz="2400" dirty="0" err="1">
                <a:solidFill>
                  <a:srgbClr val="000000"/>
                </a:solidFill>
              </a:rPr>
              <a:t>sim</a:t>
            </a:r>
            <a:r>
              <a:rPr lang="en-GB" sz="2400" baseline="-25000" dirty="0" err="1">
                <a:solidFill>
                  <a:srgbClr val="000000"/>
                </a:solidFill>
              </a:rPr>
              <a:t>corr</a:t>
            </a:r>
            <a:r>
              <a:rPr lang="en-GB" sz="2400" dirty="0">
                <a:solidFill>
                  <a:srgbClr val="000000"/>
                </a:solidFill>
              </a:rPr>
              <a:t>(U, User1) = 0.85		</a:t>
            </a:r>
            <a:r>
              <a:rPr lang="en-GB" sz="2400" dirty="0" err="1">
                <a:solidFill>
                  <a:srgbClr val="000000"/>
                </a:solidFill>
              </a:rPr>
              <a:t>sim</a:t>
            </a:r>
            <a:r>
              <a:rPr lang="en-GB" sz="2400" baseline="-25000" dirty="0" err="1">
                <a:solidFill>
                  <a:srgbClr val="000000"/>
                </a:solidFill>
              </a:rPr>
              <a:t>cos</a:t>
            </a:r>
            <a:r>
              <a:rPr lang="en-GB" sz="2400" dirty="0">
                <a:solidFill>
                  <a:srgbClr val="000000"/>
                </a:solidFill>
              </a:rPr>
              <a:t>(U, User1) = 0.97</a:t>
            </a:r>
          </a:p>
          <a:p>
            <a:r>
              <a:rPr lang="en-GB" sz="2400" dirty="0" err="1">
                <a:solidFill>
                  <a:srgbClr val="000000"/>
                </a:solidFill>
              </a:rPr>
              <a:t>sim</a:t>
            </a:r>
            <a:r>
              <a:rPr lang="en-GB" sz="2400" baseline="-25000" dirty="0" err="1">
                <a:solidFill>
                  <a:srgbClr val="000000"/>
                </a:solidFill>
              </a:rPr>
              <a:t>corr</a:t>
            </a:r>
            <a:r>
              <a:rPr lang="en-GB" sz="2400" baseline="-25000" dirty="0">
                <a:solidFill>
                  <a:srgbClr val="000000"/>
                </a:solidFill>
              </a:rPr>
              <a:t> </a:t>
            </a:r>
            <a:r>
              <a:rPr lang="en-GB" sz="2400" dirty="0">
                <a:solidFill>
                  <a:srgbClr val="000000"/>
                </a:solidFill>
              </a:rPr>
              <a:t>(U, User2) = 0.71		</a:t>
            </a:r>
            <a:r>
              <a:rPr lang="en-GB" sz="2400" dirty="0" err="1">
                <a:solidFill>
                  <a:srgbClr val="000000"/>
                </a:solidFill>
              </a:rPr>
              <a:t>sim</a:t>
            </a:r>
            <a:r>
              <a:rPr lang="en-GB" sz="2400" baseline="-25000" dirty="0" err="1">
                <a:solidFill>
                  <a:srgbClr val="000000"/>
                </a:solidFill>
              </a:rPr>
              <a:t>cos</a:t>
            </a:r>
            <a:r>
              <a:rPr lang="en-GB" sz="2400" dirty="0">
                <a:solidFill>
                  <a:srgbClr val="000000"/>
                </a:solidFill>
              </a:rPr>
              <a:t>(U, User2) = 0.99</a:t>
            </a:r>
          </a:p>
          <a:p>
            <a:r>
              <a:rPr lang="en-GB" sz="2400" dirty="0" err="1">
                <a:solidFill>
                  <a:srgbClr val="000000"/>
                </a:solidFill>
              </a:rPr>
              <a:t>sim</a:t>
            </a:r>
            <a:r>
              <a:rPr lang="en-GB" sz="2400" baseline="-25000" dirty="0" err="1">
                <a:solidFill>
                  <a:srgbClr val="000000"/>
                </a:solidFill>
              </a:rPr>
              <a:t>corr</a:t>
            </a:r>
            <a:r>
              <a:rPr lang="en-GB" sz="2400" baseline="-25000" dirty="0">
                <a:solidFill>
                  <a:srgbClr val="000000"/>
                </a:solidFill>
              </a:rPr>
              <a:t> </a:t>
            </a:r>
            <a:r>
              <a:rPr lang="en-GB" sz="2400" dirty="0">
                <a:solidFill>
                  <a:srgbClr val="000000"/>
                </a:solidFill>
              </a:rPr>
              <a:t>(U, User3) = 0			</a:t>
            </a:r>
            <a:r>
              <a:rPr lang="en-GB" sz="2400" dirty="0" err="1">
                <a:solidFill>
                  <a:srgbClr val="000000"/>
                </a:solidFill>
              </a:rPr>
              <a:t>sim</a:t>
            </a:r>
            <a:r>
              <a:rPr lang="en-GB" sz="2400" baseline="-25000" dirty="0" err="1">
                <a:solidFill>
                  <a:srgbClr val="000000"/>
                </a:solidFill>
              </a:rPr>
              <a:t>cos</a:t>
            </a:r>
            <a:r>
              <a:rPr lang="en-GB" sz="2400" dirty="0">
                <a:solidFill>
                  <a:srgbClr val="000000"/>
                </a:solidFill>
              </a:rPr>
              <a:t>(U, User3) = 0.89</a:t>
            </a:r>
          </a:p>
          <a:p>
            <a:r>
              <a:rPr lang="en-GB" sz="2400" dirty="0" err="1">
                <a:solidFill>
                  <a:srgbClr val="000000"/>
                </a:solidFill>
              </a:rPr>
              <a:t>sim</a:t>
            </a:r>
            <a:r>
              <a:rPr lang="en-GB" sz="2400" baseline="-25000" dirty="0" err="1">
                <a:solidFill>
                  <a:srgbClr val="000000"/>
                </a:solidFill>
              </a:rPr>
              <a:t>corr</a:t>
            </a:r>
            <a:r>
              <a:rPr lang="en-GB" sz="2400" baseline="-25000" dirty="0">
                <a:solidFill>
                  <a:srgbClr val="000000"/>
                </a:solidFill>
              </a:rPr>
              <a:t> </a:t>
            </a:r>
            <a:r>
              <a:rPr lang="en-GB" sz="2400" dirty="0">
                <a:solidFill>
                  <a:srgbClr val="000000"/>
                </a:solidFill>
              </a:rPr>
              <a:t>(U, User4) = -0.79		</a:t>
            </a:r>
            <a:r>
              <a:rPr lang="en-GB" sz="2400" dirty="0" err="1">
                <a:solidFill>
                  <a:srgbClr val="000000"/>
                </a:solidFill>
              </a:rPr>
              <a:t>sim</a:t>
            </a:r>
            <a:r>
              <a:rPr lang="en-GB" sz="2400" baseline="-25000" dirty="0" err="1">
                <a:solidFill>
                  <a:srgbClr val="000000"/>
                </a:solidFill>
              </a:rPr>
              <a:t>cos</a:t>
            </a:r>
            <a:r>
              <a:rPr lang="en-GB" sz="2400" baseline="-25000" dirty="0">
                <a:solidFill>
                  <a:srgbClr val="000000"/>
                </a:solidFill>
              </a:rPr>
              <a:t> </a:t>
            </a:r>
            <a:r>
              <a:rPr lang="en-GB" sz="2400" dirty="0">
                <a:solidFill>
                  <a:srgbClr val="000000"/>
                </a:solidFill>
              </a:rPr>
              <a:t>(U, User4) = 0.79</a:t>
            </a:r>
          </a:p>
          <a:p>
            <a:endParaRPr lang="en-GB" sz="2400" dirty="0">
              <a:solidFill>
                <a:srgbClr val="000000"/>
              </a:solidFill>
            </a:endParaRP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graphicFrame>
        <p:nvGraphicFramePr>
          <p:cNvPr id="6" name="Table 5"/>
          <p:cNvGraphicFramePr>
            <a:graphicFrameLocks noGrp="1"/>
          </p:cNvGraphicFramePr>
          <p:nvPr>
            <p:extLst/>
          </p:nvPr>
        </p:nvGraphicFramePr>
        <p:xfrm>
          <a:off x="1547664" y="1412776"/>
          <a:ext cx="6096000" cy="22250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370840">
                <a:tc>
                  <a:txBody>
                    <a:bodyPr/>
                    <a:lstStyle/>
                    <a:p>
                      <a:endParaRPr lang="en-GB" dirty="0">
                        <a:latin typeface="Calibri"/>
                        <a:cs typeface="Calibri"/>
                      </a:endParaRPr>
                    </a:p>
                  </a:txBody>
                  <a:tcPr/>
                </a:tc>
                <a:tc>
                  <a:txBody>
                    <a:bodyPr/>
                    <a:lstStyle/>
                    <a:p>
                      <a:r>
                        <a:rPr lang="en-GB" dirty="0">
                          <a:latin typeface="Calibri"/>
                          <a:cs typeface="Calibri"/>
                        </a:rPr>
                        <a:t>Item 1</a:t>
                      </a:r>
                    </a:p>
                  </a:txBody>
                  <a:tcPr/>
                </a:tc>
                <a:tc>
                  <a:txBody>
                    <a:bodyPr/>
                    <a:lstStyle/>
                    <a:p>
                      <a:r>
                        <a:rPr lang="en-GB" dirty="0">
                          <a:latin typeface="Calibri"/>
                          <a:cs typeface="Calibri"/>
                        </a:rPr>
                        <a:t>Item 2</a:t>
                      </a:r>
                    </a:p>
                  </a:txBody>
                  <a:tcPr/>
                </a:tc>
                <a:tc>
                  <a:txBody>
                    <a:bodyPr/>
                    <a:lstStyle/>
                    <a:p>
                      <a:r>
                        <a:rPr lang="en-GB" dirty="0">
                          <a:latin typeface="Calibri"/>
                          <a:cs typeface="Calibri"/>
                        </a:rPr>
                        <a:t>Item 3</a:t>
                      </a:r>
                    </a:p>
                  </a:txBody>
                  <a:tcPr/>
                </a:tc>
                <a:tc>
                  <a:txBody>
                    <a:bodyPr/>
                    <a:lstStyle/>
                    <a:p>
                      <a:r>
                        <a:rPr lang="en-GB" dirty="0">
                          <a:latin typeface="Calibri"/>
                          <a:cs typeface="Calibri"/>
                        </a:rPr>
                        <a:t>Item 4</a:t>
                      </a:r>
                    </a:p>
                  </a:txBody>
                  <a:tcPr/>
                </a:tc>
                <a:tc>
                  <a:txBody>
                    <a:bodyPr/>
                    <a:lstStyle/>
                    <a:p>
                      <a:r>
                        <a:rPr lang="en-GB" dirty="0">
                          <a:latin typeface="Calibri"/>
                          <a:cs typeface="Calibri"/>
                        </a:rPr>
                        <a:t>Item 5</a:t>
                      </a:r>
                    </a:p>
                  </a:txBody>
                  <a:tcPr/>
                </a:tc>
                <a:extLst>
                  <a:ext uri="{0D108BD9-81ED-4DB2-BD59-A6C34878D82A}">
                    <a16:rowId xmlns:a16="http://schemas.microsoft.com/office/drawing/2014/main" val="10000"/>
                  </a:ext>
                </a:extLst>
              </a:tr>
              <a:tr h="370840">
                <a:tc>
                  <a:txBody>
                    <a:bodyPr/>
                    <a:lstStyle/>
                    <a:p>
                      <a:r>
                        <a:rPr lang="en-GB" dirty="0">
                          <a:latin typeface="Calibri"/>
                          <a:cs typeface="Calibri"/>
                        </a:rPr>
                        <a:t>U</a:t>
                      </a:r>
                    </a:p>
                  </a:txBody>
                  <a:tcPr/>
                </a:tc>
                <a:tc>
                  <a:txBody>
                    <a:bodyPr/>
                    <a:lstStyle/>
                    <a:p>
                      <a:r>
                        <a:rPr lang="en-GB" dirty="0">
                          <a:latin typeface="Calibri"/>
                          <a:cs typeface="Calibri"/>
                        </a:rPr>
                        <a:t>5</a:t>
                      </a:r>
                    </a:p>
                  </a:txBody>
                  <a:tcPr/>
                </a:tc>
                <a:tc>
                  <a:txBody>
                    <a:bodyPr/>
                    <a:lstStyle/>
                    <a:p>
                      <a:r>
                        <a:rPr lang="en-GB" dirty="0">
                          <a:latin typeface="Calibri"/>
                          <a:cs typeface="Calibri"/>
                        </a:rPr>
                        <a:t>3</a:t>
                      </a:r>
                    </a:p>
                  </a:txBody>
                  <a:tcPr/>
                </a:tc>
                <a:tc>
                  <a:txBody>
                    <a:bodyPr/>
                    <a:lstStyle/>
                    <a:p>
                      <a:r>
                        <a:rPr lang="en-GB" dirty="0">
                          <a:latin typeface="Calibri"/>
                          <a:cs typeface="Calibri"/>
                        </a:rPr>
                        <a:t>4</a:t>
                      </a:r>
                    </a:p>
                  </a:txBody>
                  <a:tcPr/>
                </a:tc>
                <a:tc>
                  <a:txBody>
                    <a:bodyPr/>
                    <a:lstStyle/>
                    <a:p>
                      <a:r>
                        <a:rPr lang="en-GB" dirty="0">
                          <a:latin typeface="Calibri"/>
                          <a:cs typeface="Calibri"/>
                        </a:rPr>
                        <a:t>4</a:t>
                      </a:r>
                    </a:p>
                  </a:txBody>
                  <a:tcPr/>
                </a:tc>
                <a:tc>
                  <a:txBody>
                    <a:bodyPr/>
                    <a:lstStyle/>
                    <a:p>
                      <a:r>
                        <a:rPr lang="en-GB" dirty="0">
                          <a:latin typeface="Calibri"/>
                          <a:cs typeface="Calibri"/>
                        </a:rPr>
                        <a:t>???</a:t>
                      </a:r>
                    </a:p>
                  </a:txBody>
                  <a:tcPr>
                    <a:solidFill>
                      <a:srgbClr val="FFCC66"/>
                    </a:solidFill>
                  </a:tcPr>
                </a:tc>
                <a:extLst>
                  <a:ext uri="{0D108BD9-81ED-4DB2-BD59-A6C34878D82A}">
                    <a16:rowId xmlns:a16="http://schemas.microsoft.com/office/drawing/2014/main" val="10001"/>
                  </a:ext>
                </a:extLst>
              </a:tr>
              <a:tr h="370840">
                <a:tc>
                  <a:txBody>
                    <a:bodyPr/>
                    <a:lstStyle/>
                    <a:p>
                      <a:r>
                        <a:rPr lang="en-GB" dirty="0">
                          <a:latin typeface="Calibri"/>
                          <a:cs typeface="Calibri"/>
                        </a:rPr>
                        <a:t>User 1</a:t>
                      </a:r>
                    </a:p>
                  </a:txBody>
                  <a:tcPr/>
                </a:tc>
                <a:tc>
                  <a:txBody>
                    <a:bodyPr/>
                    <a:lstStyle/>
                    <a:p>
                      <a:r>
                        <a:rPr lang="en-GB" dirty="0">
                          <a:latin typeface="Calibri"/>
                          <a:cs typeface="Calibri"/>
                        </a:rPr>
                        <a:t>3</a:t>
                      </a:r>
                    </a:p>
                  </a:txBody>
                  <a:tcPr/>
                </a:tc>
                <a:tc>
                  <a:txBody>
                    <a:bodyPr/>
                    <a:lstStyle/>
                    <a:p>
                      <a:r>
                        <a:rPr lang="en-GB" dirty="0">
                          <a:latin typeface="Calibri"/>
                          <a:cs typeface="Calibri"/>
                        </a:rPr>
                        <a:t>1</a:t>
                      </a:r>
                    </a:p>
                  </a:txBody>
                  <a:tcPr/>
                </a:tc>
                <a:tc>
                  <a:txBody>
                    <a:bodyPr/>
                    <a:lstStyle/>
                    <a:p>
                      <a:r>
                        <a:rPr lang="en-GB" dirty="0">
                          <a:latin typeface="Calibri"/>
                          <a:cs typeface="Calibri"/>
                        </a:rPr>
                        <a:t>2</a:t>
                      </a:r>
                    </a:p>
                  </a:txBody>
                  <a:tcPr/>
                </a:tc>
                <a:tc>
                  <a:txBody>
                    <a:bodyPr/>
                    <a:lstStyle/>
                    <a:p>
                      <a:r>
                        <a:rPr lang="en-GB" dirty="0">
                          <a:latin typeface="Calibri"/>
                          <a:cs typeface="Calibri"/>
                        </a:rPr>
                        <a:t>3</a:t>
                      </a:r>
                    </a:p>
                  </a:txBody>
                  <a:tcPr/>
                </a:tc>
                <a:tc>
                  <a:txBody>
                    <a:bodyPr/>
                    <a:lstStyle/>
                    <a:p>
                      <a:r>
                        <a:rPr lang="en-GB" dirty="0">
                          <a:latin typeface="Calibri"/>
                          <a:cs typeface="Calibri"/>
                        </a:rPr>
                        <a:t>3</a:t>
                      </a:r>
                    </a:p>
                  </a:txBody>
                  <a:tcPr/>
                </a:tc>
                <a:extLst>
                  <a:ext uri="{0D108BD9-81ED-4DB2-BD59-A6C34878D82A}">
                    <a16:rowId xmlns:a16="http://schemas.microsoft.com/office/drawing/2014/main" val="10002"/>
                  </a:ext>
                </a:extLst>
              </a:tr>
              <a:tr h="370840">
                <a:tc>
                  <a:txBody>
                    <a:bodyPr/>
                    <a:lstStyle/>
                    <a:p>
                      <a:r>
                        <a:rPr lang="en-GB" dirty="0">
                          <a:latin typeface="Calibri"/>
                          <a:cs typeface="Calibri"/>
                        </a:rPr>
                        <a:t>User 2</a:t>
                      </a:r>
                    </a:p>
                  </a:txBody>
                  <a:tcPr/>
                </a:tc>
                <a:tc>
                  <a:txBody>
                    <a:bodyPr/>
                    <a:lstStyle/>
                    <a:p>
                      <a:r>
                        <a:rPr lang="en-GB" dirty="0">
                          <a:latin typeface="Calibri"/>
                          <a:cs typeface="Calibri"/>
                        </a:rPr>
                        <a:t>4</a:t>
                      </a:r>
                    </a:p>
                  </a:txBody>
                  <a:tcPr/>
                </a:tc>
                <a:tc>
                  <a:txBody>
                    <a:bodyPr/>
                    <a:lstStyle/>
                    <a:p>
                      <a:r>
                        <a:rPr lang="en-GB" dirty="0">
                          <a:latin typeface="Calibri"/>
                          <a:cs typeface="Calibri"/>
                        </a:rPr>
                        <a:t>3</a:t>
                      </a:r>
                    </a:p>
                  </a:txBody>
                  <a:tcPr/>
                </a:tc>
                <a:tc>
                  <a:txBody>
                    <a:bodyPr/>
                    <a:lstStyle/>
                    <a:p>
                      <a:r>
                        <a:rPr lang="en-GB" dirty="0">
                          <a:latin typeface="Calibri"/>
                          <a:cs typeface="Calibri"/>
                        </a:rPr>
                        <a:t>4</a:t>
                      </a:r>
                    </a:p>
                  </a:txBody>
                  <a:tcPr/>
                </a:tc>
                <a:tc>
                  <a:txBody>
                    <a:bodyPr/>
                    <a:lstStyle/>
                    <a:p>
                      <a:r>
                        <a:rPr lang="en-GB" dirty="0">
                          <a:latin typeface="Calibri"/>
                          <a:cs typeface="Calibri"/>
                        </a:rPr>
                        <a:t>3</a:t>
                      </a:r>
                    </a:p>
                  </a:txBody>
                  <a:tcPr/>
                </a:tc>
                <a:tc>
                  <a:txBody>
                    <a:bodyPr/>
                    <a:lstStyle/>
                    <a:p>
                      <a:r>
                        <a:rPr lang="en-GB" dirty="0">
                          <a:latin typeface="Calibri"/>
                          <a:cs typeface="Calibri"/>
                        </a:rPr>
                        <a:t>5</a:t>
                      </a:r>
                    </a:p>
                  </a:txBody>
                  <a:tcPr/>
                </a:tc>
                <a:extLst>
                  <a:ext uri="{0D108BD9-81ED-4DB2-BD59-A6C34878D82A}">
                    <a16:rowId xmlns:a16="http://schemas.microsoft.com/office/drawing/2014/main" val="10003"/>
                  </a:ext>
                </a:extLst>
              </a:tr>
              <a:tr h="370840">
                <a:tc>
                  <a:txBody>
                    <a:bodyPr/>
                    <a:lstStyle/>
                    <a:p>
                      <a:r>
                        <a:rPr lang="en-GB" dirty="0">
                          <a:latin typeface="Calibri"/>
                          <a:cs typeface="Calibri"/>
                        </a:rPr>
                        <a:t>User 3</a:t>
                      </a:r>
                    </a:p>
                  </a:txBody>
                  <a:tcPr/>
                </a:tc>
                <a:tc>
                  <a:txBody>
                    <a:bodyPr/>
                    <a:lstStyle/>
                    <a:p>
                      <a:r>
                        <a:rPr lang="en-GB" dirty="0">
                          <a:latin typeface="Calibri"/>
                          <a:cs typeface="Calibri"/>
                        </a:rPr>
                        <a:t>3</a:t>
                      </a:r>
                    </a:p>
                  </a:txBody>
                  <a:tcPr/>
                </a:tc>
                <a:tc>
                  <a:txBody>
                    <a:bodyPr/>
                    <a:lstStyle/>
                    <a:p>
                      <a:r>
                        <a:rPr lang="en-GB" dirty="0">
                          <a:latin typeface="Calibri"/>
                          <a:cs typeface="Calibri"/>
                        </a:rPr>
                        <a:t>3</a:t>
                      </a:r>
                    </a:p>
                  </a:txBody>
                  <a:tcPr/>
                </a:tc>
                <a:tc>
                  <a:txBody>
                    <a:bodyPr/>
                    <a:lstStyle/>
                    <a:p>
                      <a:r>
                        <a:rPr lang="en-GB" dirty="0">
                          <a:latin typeface="Calibri"/>
                          <a:cs typeface="Calibri"/>
                        </a:rPr>
                        <a:t>1</a:t>
                      </a:r>
                    </a:p>
                  </a:txBody>
                  <a:tcPr/>
                </a:tc>
                <a:tc>
                  <a:txBody>
                    <a:bodyPr/>
                    <a:lstStyle/>
                    <a:p>
                      <a:r>
                        <a:rPr lang="en-GB" dirty="0">
                          <a:latin typeface="Calibri"/>
                          <a:cs typeface="Calibri"/>
                        </a:rPr>
                        <a:t>5</a:t>
                      </a:r>
                    </a:p>
                  </a:txBody>
                  <a:tcPr/>
                </a:tc>
                <a:tc>
                  <a:txBody>
                    <a:bodyPr/>
                    <a:lstStyle/>
                    <a:p>
                      <a:r>
                        <a:rPr lang="en-GB" dirty="0">
                          <a:latin typeface="Calibri"/>
                          <a:cs typeface="Calibri"/>
                        </a:rPr>
                        <a:t>4</a:t>
                      </a:r>
                    </a:p>
                  </a:txBody>
                  <a:tcPr/>
                </a:tc>
                <a:extLst>
                  <a:ext uri="{0D108BD9-81ED-4DB2-BD59-A6C34878D82A}">
                    <a16:rowId xmlns:a16="http://schemas.microsoft.com/office/drawing/2014/main" val="10004"/>
                  </a:ext>
                </a:extLst>
              </a:tr>
              <a:tr h="370840">
                <a:tc>
                  <a:txBody>
                    <a:bodyPr/>
                    <a:lstStyle/>
                    <a:p>
                      <a:r>
                        <a:rPr lang="en-GB" dirty="0">
                          <a:latin typeface="Calibri"/>
                          <a:cs typeface="Calibri"/>
                        </a:rPr>
                        <a:t>User 4</a:t>
                      </a:r>
                    </a:p>
                  </a:txBody>
                  <a:tcPr/>
                </a:tc>
                <a:tc>
                  <a:txBody>
                    <a:bodyPr/>
                    <a:lstStyle/>
                    <a:p>
                      <a:r>
                        <a:rPr lang="en-GB" dirty="0">
                          <a:latin typeface="Calibri"/>
                          <a:cs typeface="Calibri"/>
                        </a:rPr>
                        <a:t>1</a:t>
                      </a:r>
                    </a:p>
                  </a:txBody>
                  <a:tcPr/>
                </a:tc>
                <a:tc>
                  <a:txBody>
                    <a:bodyPr/>
                    <a:lstStyle/>
                    <a:p>
                      <a:r>
                        <a:rPr lang="en-GB" dirty="0">
                          <a:latin typeface="Calibri"/>
                          <a:cs typeface="Calibri"/>
                        </a:rPr>
                        <a:t>5</a:t>
                      </a:r>
                    </a:p>
                  </a:txBody>
                  <a:tcPr/>
                </a:tc>
                <a:tc>
                  <a:txBody>
                    <a:bodyPr/>
                    <a:lstStyle/>
                    <a:p>
                      <a:r>
                        <a:rPr lang="en-GB" dirty="0">
                          <a:latin typeface="Calibri"/>
                          <a:cs typeface="Calibri"/>
                        </a:rPr>
                        <a:t>5</a:t>
                      </a:r>
                    </a:p>
                  </a:txBody>
                  <a:tcPr/>
                </a:tc>
                <a:tc>
                  <a:txBody>
                    <a:bodyPr/>
                    <a:lstStyle/>
                    <a:p>
                      <a:r>
                        <a:rPr lang="en-GB" dirty="0">
                          <a:latin typeface="Calibri"/>
                          <a:cs typeface="Calibri"/>
                        </a:rPr>
                        <a:t>2</a:t>
                      </a:r>
                    </a:p>
                  </a:txBody>
                  <a:tcPr/>
                </a:tc>
                <a:tc>
                  <a:txBody>
                    <a:bodyPr/>
                    <a:lstStyle/>
                    <a:p>
                      <a:r>
                        <a:rPr lang="en-GB" dirty="0">
                          <a:latin typeface="Calibri"/>
                          <a:cs typeface="Calibri"/>
                        </a:rPr>
                        <a:t>1</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729114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Aggregate the Ratings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eaLnBrk="1" hangingPunct="1"/>
                <a:r>
                  <a:rPr lang="en-US" sz="2800" dirty="0"/>
                  <a:t>A common aggregation function is</a:t>
                </a:r>
              </a:p>
              <a:p>
                <a:pPr eaLnBrk="1" hangingPunct="1"/>
                <a:endParaRPr lang="en-US" sz="2800" dirty="0"/>
              </a:p>
              <a:p>
                <a:pPr eaLnBrk="1" hangingPunct="1"/>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fr-CH" sz="2800" b="0" i="1" smtClean="0">
                              <a:latin typeface="Cambria Math" charset="0"/>
                            </a:rPr>
                            <m:t>𝑟</m:t>
                          </m:r>
                        </m:e>
                        <m:sub>
                          <m:r>
                            <a:rPr lang="fr-CH" sz="2800" b="0" i="1" smtClean="0">
                              <a:latin typeface="Cambria Math" charset="0"/>
                            </a:rPr>
                            <m:t>𝑥</m:t>
                          </m:r>
                        </m:sub>
                      </m:sSub>
                      <m:d>
                        <m:dPr>
                          <m:ctrlPr>
                            <a:rPr lang="fr-CH" sz="2800" b="0" i="1" smtClean="0">
                              <a:latin typeface="Cambria Math" panose="02040503050406030204" pitchFamily="18" charset="0"/>
                            </a:rPr>
                          </m:ctrlPr>
                        </m:dPr>
                        <m:e>
                          <m:r>
                            <a:rPr lang="fr-CH" sz="2800" b="0" i="1" smtClean="0">
                              <a:latin typeface="Cambria Math" charset="0"/>
                            </a:rPr>
                            <m:t>𝑎</m:t>
                          </m:r>
                        </m:e>
                      </m:d>
                      <m:r>
                        <a:rPr lang="fr-CH" sz="2800" b="0" i="1" smtClean="0">
                          <a:latin typeface="Cambria Math" charset="0"/>
                        </a:rPr>
                        <m:t>=</m:t>
                      </m:r>
                      <m:sSub>
                        <m:sSubPr>
                          <m:ctrlPr>
                            <a:rPr lang="fr-CH" sz="2800" b="0" i="1" smtClean="0">
                              <a:latin typeface="Cambria Math" panose="02040503050406030204" pitchFamily="18" charset="0"/>
                            </a:rPr>
                          </m:ctrlPr>
                        </m:sSubPr>
                        <m:e>
                          <m:acc>
                            <m:accPr>
                              <m:chr m:val="̅"/>
                              <m:ctrlPr>
                                <a:rPr lang="fr-CH" sz="2800" b="0" i="1" smtClean="0">
                                  <a:latin typeface="Cambria Math" panose="02040503050406030204" pitchFamily="18" charset="0"/>
                                </a:rPr>
                              </m:ctrlPr>
                            </m:accPr>
                            <m:e>
                              <m:r>
                                <a:rPr lang="fr-CH" sz="2800" b="0" i="1" smtClean="0">
                                  <a:latin typeface="Cambria Math" charset="0"/>
                                </a:rPr>
                                <m:t>𝑟</m:t>
                              </m:r>
                            </m:e>
                          </m:acc>
                        </m:e>
                        <m:sub>
                          <m:r>
                            <a:rPr lang="fr-CH" sz="2800" b="0" i="1" smtClean="0">
                              <a:latin typeface="Cambria Math" charset="0"/>
                            </a:rPr>
                            <m:t>𝑥</m:t>
                          </m:r>
                        </m:sub>
                      </m:sSub>
                      <m:r>
                        <a:rPr lang="fr-CH" sz="2800" b="0" i="1" smtClean="0">
                          <a:latin typeface="Cambria Math" charset="0"/>
                        </a:rPr>
                        <m:t>+</m:t>
                      </m:r>
                      <m:f>
                        <m:fPr>
                          <m:ctrlPr>
                            <a:rPr lang="fr-CH" sz="2800" b="0" i="1" smtClean="0">
                              <a:latin typeface="Cambria Math" panose="02040503050406030204" pitchFamily="18" charset="0"/>
                            </a:rPr>
                          </m:ctrlPr>
                        </m:fPr>
                        <m:num>
                          <m:nary>
                            <m:naryPr>
                              <m:chr m:val="∑"/>
                              <m:supHide m:val="on"/>
                              <m:ctrlPr>
                                <a:rPr lang="fr-CH" sz="2800" b="0" i="1" smtClean="0">
                                  <a:latin typeface="Cambria Math" panose="02040503050406030204" pitchFamily="18" charset="0"/>
                                </a:rPr>
                              </m:ctrlPr>
                            </m:naryPr>
                            <m:sub>
                              <m:r>
                                <m:rPr>
                                  <m:brk m:alnAt="7"/>
                                </m:rPr>
                                <a:rPr lang="fr-CH" sz="2800" b="0" i="1" smtClean="0">
                                  <a:latin typeface="Cambria Math" charset="0"/>
                                </a:rPr>
                                <m:t>𝑦</m:t>
                              </m:r>
                              <m:r>
                                <a:rPr lang="fr-CH" sz="2800" b="0" i="1" smtClean="0">
                                  <a:latin typeface="Cambria Math" charset="0"/>
                                  <a:ea typeface="Cambria Math" charset="0"/>
                                  <a:cs typeface="Cambria Math" charset="0"/>
                                </a:rPr>
                                <m:t>∈</m:t>
                              </m:r>
                              <m:sSub>
                                <m:sSubPr>
                                  <m:ctrlPr>
                                    <a:rPr lang="fr-CH" sz="2800" b="0" i="1" smtClean="0">
                                      <a:latin typeface="Cambria Math" panose="02040503050406030204" pitchFamily="18" charset="0"/>
                                      <a:ea typeface="Cambria Math" charset="0"/>
                                      <a:cs typeface="Cambria Math" charset="0"/>
                                    </a:rPr>
                                  </m:ctrlPr>
                                </m:sSubPr>
                                <m:e>
                                  <m:r>
                                    <a:rPr lang="fr-CH" sz="2800" b="0" i="1" smtClean="0">
                                      <a:latin typeface="Cambria Math" charset="0"/>
                                      <a:ea typeface="Cambria Math" charset="0"/>
                                      <a:cs typeface="Cambria Math" charset="0"/>
                                    </a:rPr>
                                    <m:t>𝑁</m:t>
                                  </m:r>
                                </m:e>
                                <m:sub>
                                  <m:r>
                                    <a:rPr lang="fr-CH" sz="2800" b="0" i="1" smtClean="0">
                                      <a:latin typeface="Cambria Math" charset="0"/>
                                      <a:ea typeface="Cambria Math" charset="0"/>
                                      <a:cs typeface="Cambria Math" charset="0"/>
                                    </a:rPr>
                                    <m:t>𝑈</m:t>
                                  </m:r>
                                </m:sub>
                              </m:sSub>
                              <m:r>
                                <m:rPr>
                                  <m:brk m:alnAt="7"/>
                                </m:rPr>
                                <a:rPr lang="fr-CH" sz="2800" b="0" i="1" smtClean="0">
                                  <a:latin typeface="Cambria Math" charset="0"/>
                                  <a:ea typeface="Cambria Math" charset="0"/>
                                  <a:cs typeface="Cambria Math" charset="0"/>
                                </a:rPr>
                                <m:t>(</m:t>
                              </m:r>
                              <m:r>
                                <a:rPr lang="fr-CH" sz="2800" b="0" i="1" smtClean="0">
                                  <a:latin typeface="Cambria Math" charset="0"/>
                                  <a:ea typeface="Cambria Math" charset="0"/>
                                  <a:cs typeface="Cambria Math" charset="0"/>
                                </a:rPr>
                                <m:t>𝑥</m:t>
                              </m:r>
                              <m:r>
                                <a:rPr lang="fr-CH" sz="2800" b="0" i="1" smtClean="0">
                                  <a:latin typeface="Cambria Math" charset="0"/>
                                  <a:ea typeface="Cambria Math" charset="0"/>
                                  <a:cs typeface="Cambria Math" charset="0"/>
                                </a:rPr>
                                <m:t>)</m:t>
                              </m:r>
                            </m:sub>
                            <m:sup/>
                            <m:e>
                              <m:r>
                                <a:rPr lang="fr-CH" sz="2800" b="0" i="1" smtClean="0">
                                  <a:latin typeface="Cambria Math" charset="0"/>
                                </a:rPr>
                                <m:t>𝑠𝑖𝑚</m:t>
                              </m:r>
                              <m:r>
                                <a:rPr lang="fr-CH" sz="2800" b="0" i="1" smtClean="0">
                                  <a:latin typeface="Cambria Math" charset="0"/>
                                </a:rPr>
                                <m:t>(</m:t>
                              </m:r>
                              <m:r>
                                <a:rPr lang="fr-CH" sz="2800" b="0" i="1" smtClean="0">
                                  <a:latin typeface="Cambria Math" charset="0"/>
                                </a:rPr>
                                <m:t>𝑥</m:t>
                              </m:r>
                              <m:r>
                                <a:rPr lang="fr-CH" sz="2800" b="0" i="1" smtClean="0">
                                  <a:latin typeface="Cambria Math" charset="0"/>
                                </a:rPr>
                                <m:t>,</m:t>
                              </m:r>
                              <m:r>
                                <a:rPr lang="fr-CH" sz="2800" b="0" i="1" smtClean="0">
                                  <a:latin typeface="Cambria Math" charset="0"/>
                                </a:rPr>
                                <m:t>𝑦</m:t>
                              </m:r>
                              <m:r>
                                <a:rPr lang="fr-CH" sz="2800" b="0" i="1" smtClean="0">
                                  <a:latin typeface="Cambria Math" charset="0"/>
                                </a:rPr>
                                <m:t>)(</m:t>
                              </m:r>
                              <m:sSub>
                                <m:sSubPr>
                                  <m:ctrlPr>
                                    <a:rPr lang="en-US" sz="2800" i="1">
                                      <a:latin typeface="Cambria Math" panose="02040503050406030204" pitchFamily="18" charset="0"/>
                                    </a:rPr>
                                  </m:ctrlPr>
                                </m:sSubPr>
                                <m:e>
                                  <m:r>
                                    <a:rPr lang="fr-CH" sz="2800" i="1">
                                      <a:latin typeface="Cambria Math" charset="0"/>
                                    </a:rPr>
                                    <m:t>𝑟</m:t>
                                  </m:r>
                                </m:e>
                                <m:sub>
                                  <m:r>
                                    <a:rPr lang="fr-CH" sz="2800" b="0" i="1" smtClean="0">
                                      <a:latin typeface="Cambria Math" charset="0"/>
                                    </a:rPr>
                                    <m:t>𝑦</m:t>
                                  </m:r>
                                </m:sub>
                              </m:sSub>
                              <m:d>
                                <m:dPr>
                                  <m:ctrlPr>
                                    <a:rPr lang="fr-CH" sz="2800" i="1">
                                      <a:latin typeface="Cambria Math" panose="02040503050406030204" pitchFamily="18" charset="0"/>
                                    </a:rPr>
                                  </m:ctrlPr>
                                </m:dPr>
                                <m:e>
                                  <m:r>
                                    <a:rPr lang="fr-CH" sz="2800" i="1">
                                      <a:latin typeface="Cambria Math" charset="0"/>
                                    </a:rPr>
                                    <m:t>𝑎</m:t>
                                  </m:r>
                                </m:e>
                              </m:d>
                              <m:r>
                                <a:rPr lang="fr-CH" sz="2800" b="0" i="1" smtClean="0">
                                  <a:latin typeface="Cambria Math" charset="0"/>
                                </a:rPr>
                                <m:t>−</m:t>
                              </m:r>
                              <m:sSub>
                                <m:sSubPr>
                                  <m:ctrlPr>
                                    <a:rPr lang="fr-CH" sz="2800" i="1">
                                      <a:latin typeface="Cambria Math" panose="02040503050406030204" pitchFamily="18" charset="0"/>
                                    </a:rPr>
                                  </m:ctrlPr>
                                </m:sSubPr>
                                <m:e>
                                  <m:acc>
                                    <m:accPr>
                                      <m:chr m:val="̅"/>
                                      <m:ctrlPr>
                                        <a:rPr lang="fr-CH" sz="2800" i="1">
                                          <a:latin typeface="Cambria Math" panose="02040503050406030204" pitchFamily="18" charset="0"/>
                                        </a:rPr>
                                      </m:ctrlPr>
                                    </m:accPr>
                                    <m:e>
                                      <m:r>
                                        <a:rPr lang="fr-CH" sz="2800" i="1">
                                          <a:latin typeface="Cambria Math" charset="0"/>
                                        </a:rPr>
                                        <m:t>𝑟</m:t>
                                      </m:r>
                                    </m:e>
                                  </m:acc>
                                </m:e>
                                <m:sub>
                                  <m:r>
                                    <a:rPr lang="fr-CH" sz="2800" b="0" i="1" smtClean="0">
                                      <a:latin typeface="Cambria Math" charset="0"/>
                                    </a:rPr>
                                    <m:t>𝑦</m:t>
                                  </m:r>
                                </m:sub>
                              </m:sSub>
                              <m:r>
                                <a:rPr lang="fr-CH" sz="2800" b="0" i="1" smtClean="0">
                                  <a:latin typeface="Cambria Math" charset="0"/>
                                </a:rPr>
                                <m:t>)</m:t>
                              </m:r>
                            </m:e>
                          </m:nary>
                        </m:num>
                        <m:den>
                          <m:nary>
                            <m:naryPr>
                              <m:chr m:val="∑"/>
                              <m:supHide m:val="on"/>
                              <m:ctrlPr>
                                <a:rPr lang="fr-CH" sz="2800" i="1">
                                  <a:latin typeface="Cambria Math" panose="02040503050406030204" pitchFamily="18" charset="0"/>
                                </a:rPr>
                              </m:ctrlPr>
                            </m:naryPr>
                            <m:sub>
                              <m:r>
                                <m:rPr>
                                  <m:brk m:alnAt="7"/>
                                </m:rPr>
                                <a:rPr lang="fr-CH" sz="2800" i="1">
                                  <a:latin typeface="Cambria Math" charset="0"/>
                                </a:rPr>
                                <m:t>𝑦</m:t>
                              </m:r>
                              <m:r>
                                <a:rPr lang="fr-CH" sz="2800" i="1">
                                  <a:latin typeface="Cambria Math" charset="0"/>
                                  <a:ea typeface="Cambria Math" charset="0"/>
                                  <a:cs typeface="Cambria Math" charset="0"/>
                                </a:rPr>
                                <m:t>∈</m:t>
                              </m:r>
                              <m:sSub>
                                <m:sSubPr>
                                  <m:ctrlPr>
                                    <a:rPr lang="fr-CH" sz="2800" i="1">
                                      <a:latin typeface="Cambria Math" panose="02040503050406030204" pitchFamily="18" charset="0"/>
                                      <a:ea typeface="Cambria Math" charset="0"/>
                                      <a:cs typeface="Cambria Math" charset="0"/>
                                    </a:rPr>
                                  </m:ctrlPr>
                                </m:sSubPr>
                                <m:e>
                                  <m:r>
                                    <a:rPr lang="fr-CH" sz="2800" i="1">
                                      <a:latin typeface="Cambria Math" charset="0"/>
                                      <a:ea typeface="Cambria Math" charset="0"/>
                                      <a:cs typeface="Cambria Math" charset="0"/>
                                    </a:rPr>
                                    <m:t>𝑁</m:t>
                                  </m:r>
                                </m:e>
                                <m:sub>
                                  <m:r>
                                    <a:rPr lang="fr-CH" sz="2800" i="1">
                                      <a:latin typeface="Cambria Math" charset="0"/>
                                      <a:ea typeface="Cambria Math" charset="0"/>
                                      <a:cs typeface="Cambria Math" charset="0"/>
                                    </a:rPr>
                                    <m:t>𝑈</m:t>
                                  </m:r>
                                </m:sub>
                              </m:sSub>
                              <m:r>
                                <m:rPr>
                                  <m:brk m:alnAt="7"/>
                                </m:rPr>
                                <a:rPr lang="fr-CH" sz="2800" i="1">
                                  <a:latin typeface="Cambria Math" charset="0"/>
                                  <a:ea typeface="Cambria Math" charset="0"/>
                                  <a:cs typeface="Cambria Math" charset="0"/>
                                </a:rPr>
                                <m:t>(</m:t>
                              </m:r>
                              <m:r>
                                <a:rPr lang="fr-CH" sz="2800" i="1">
                                  <a:latin typeface="Cambria Math" charset="0"/>
                                  <a:ea typeface="Cambria Math" charset="0"/>
                                  <a:cs typeface="Cambria Math" charset="0"/>
                                </a:rPr>
                                <m:t>𝑥</m:t>
                              </m:r>
                              <m:r>
                                <a:rPr lang="fr-CH" sz="2800" i="1">
                                  <a:latin typeface="Cambria Math" charset="0"/>
                                  <a:ea typeface="Cambria Math" charset="0"/>
                                  <a:cs typeface="Cambria Math" charset="0"/>
                                </a:rPr>
                                <m:t>)</m:t>
                              </m:r>
                            </m:sub>
                            <m:sup/>
                            <m:e>
                              <m:r>
                                <a:rPr lang="fr-CH" sz="2800" b="0" i="1" smtClean="0">
                                  <a:latin typeface="Cambria Math" charset="0"/>
                                  <a:ea typeface="Cambria Math" charset="0"/>
                                  <a:cs typeface="Cambria Math" charset="0"/>
                                </a:rPr>
                                <m:t>|</m:t>
                              </m:r>
                              <m:r>
                                <a:rPr lang="fr-CH" sz="2800" i="1">
                                  <a:latin typeface="Cambria Math" charset="0"/>
                                </a:rPr>
                                <m:t>𝑠𝑖𝑚</m:t>
                              </m:r>
                              <m:d>
                                <m:dPr>
                                  <m:ctrlPr>
                                    <a:rPr lang="fr-CH" sz="2800" i="1">
                                      <a:latin typeface="Cambria Math" panose="02040503050406030204" pitchFamily="18" charset="0"/>
                                    </a:rPr>
                                  </m:ctrlPr>
                                </m:dPr>
                                <m:e>
                                  <m:r>
                                    <a:rPr lang="fr-CH" sz="2800" i="1">
                                      <a:latin typeface="Cambria Math" charset="0"/>
                                    </a:rPr>
                                    <m:t>𝑥</m:t>
                                  </m:r>
                                  <m:r>
                                    <a:rPr lang="fr-CH" sz="2800" i="1">
                                      <a:latin typeface="Cambria Math" charset="0"/>
                                    </a:rPr>
                                    <m:t>,</m:t>
                                  </m:r>
                                  <m:r>
                                    <a:rPr lang="fr-CH" sz="2800" i="1">
                                      <a:latin typeface="Cambria Math" charset="0"/>
                                    </a:rPr>
                                    <m:t>𝑦</m:t>
                                  </m:r>
                                </m:e>
                              </m:d>
                              <m:r>
                                <a:rPr lang="fr-CH" sz="2800" b="0" i="1" smtClean="0">
                                  <a:latin typeface="Cambria Math" charset="0"/>
                                </a:rPr>
                                <m:t>|</m:t>
                              </m:r>
                            </m:e>
                          </m:nary>
                        </m:den>
                      </m:f>
                    </m:oMath>
                  </m:oMathPara>
                </a14:m>
                <a:endParaRPr lang="en-US" sz="2800" dirty="0"/>
              </a:p>
              <a:p>
                <a:pPr eaLnBrk="1" hangingPunct="1"/>
                <a:endParaRPr lang="en-US" sz="2800" dirty="0"/>
              </a:p>
              <a:p>
                <a:endParaRPr lang="en-GB" sz="2800" dirty="0">
                  <a:solidFill>
                    <a:srgbClr val="000000"/>
                  </a:solidFill>
                </a:endParaRPr>
              </a:p>
              <a:p>
                <a:pPr marL="457200" lvl="1" indent="0">
                  <a:buNone/>
                </a:pPr>
                <a14:m>
                  <m:oMath xmlns:m="http://schemas.openxmlformats.org/officeDocument/2006/math">
                    <m:sSub>
                      <m:sSubPr>
                        <m:ctrlPr>
                          <a:rPr lang="fr-CH" sz="2400" i="1">
                            <a:latin typeface="Cambria Math" panose="02040503050406030204" pitchFamily="18" charset="0"/>
                            <a:ea typeface="Cambria Math" charset="0"/>
                            <a:cs typeface="Cambria Math" charset="0"/>
                          </a:rPr>
                        </m:ctrlPr>
                      </m:sSubPr>
                      <m:e>
                        <m:r>
                          <a:rPr lang="fr-CH" sz="2400" i="1">
                            <a:latin typeface="Cambria Math" charset="0"/>
                            <a:ea typeface="Cambria Math" charset="0"/>
                            <a:cs typeface="Cambria Math" charset="0"/>
                          </a:rPr>
                          <m:t>𝑁</m:t>
                        </m:r>
                      </m:e>
                      <m:sub>
                        <m:r>
                          <a:rPr lang="fr-CH" sz="2400" i="1">
                            <a:latin typeface="Cambria Math" charset="0"/>
                            <a:ea typeface="Cambria Math" charset="0"/>
                            <a:cs typeface="Cambria Math" charset="0"/>
                          </a:rPr>
                          <m:t>𝑈</m:t>
                        </m:r>
                      </m:sub>
                    </m:sSub>
                    <m:r>
                      <m:rPr>
                        <m:brk m:alnAt="7"/>
                      </m:rPr>
                      <a:rPr lang="fr-CH" sz="2400" i="1">
                        <a:latin typeface="Cambria Math" charset="0"/>
                        <a:ea typeface="Cambria Math" charset="0"/>
                        <a:cs typeface="Cambria Math" charset="0"/>
                      </a:rPr>
                      <m:t>(</m:t>
                    </m:r>
                    <m:r>
                      <a:rPr lang="fr-CH" sz="2400" i="1">
                        <a:latin typeface="Cambria Math" charset="0"/>
                        <a:ea typeface="Cambria Math" charset="0"/>
                        <a:cs typeface="Cambria Math" charset="0"/>
                      </a:rPr>
                      <m:t>𝑥</m:t>
                    </m:r>
                    <m:r>
                      <a:rPr lang="fr-CH" sz="2400" i="1">
                        <a:latin typeface="Cambria Math" charset="0"/>
                        <a:ea typeface="Cambria Math" charset="0"/>
                        <a:cs typeface="Cambria Math" charset="0"/>
                      </a:rPr>
                      <m:t>)</m:t>
                    </m:r>
                  </m:oMath>
                </a14:m>
                <a:r>
                  <a:rPr lang="en-GB" sz="2400" dirty="0">
                    <a:solidFill>
                      <a:srgbClr val="000000"/>
                    </a:solidFill>
                  </a:rPr>
                  <a:t>: neighbours of user </a:t>
                </a:r>
                <a14:m>
                  <m:oMath xmlns:m="http://schemas.openxmlformats.org/officeDocument/2006/math">
                    <m:r>
                      <a:rPr lang="fr-CH" sz="2400" i="1">
                        <a:latin typeface="Cambria Math" charset="0"/>
                        <a:ea typeface="Cambria Math" charset="0"/>
                        <a:cs typeface="Cambria Math" charset="0"/>
                      </a:rPr>
                      <m:t>𝑥</m:t>
                    </m:r>
                  </m:oMath>
                </a14:m>
                <a:endParaRPr lang="en-GB" sz="2400" dirty="0">
                  <a:solidFill>
                    <a:srgbClr val="000000"/>
                  </a:solidFill>
                </a:endParaRPr>
              </a:p>
              <a:p>
                <a:pPr marL="457200" lvl="1" indent="0">
                  <a:buNone/>
                </a:pPr>
                <a14:m>
                  <m:oMath xmlns:m="http://schemas.openxmlformats.org/officeDocument/2006/math">
                    <m:r>
                      <a:rPr lang="fr-CH" sz="2400" i="1">
                        <a:latin typeface="Cambria Math" charset="0"/>
                      </a:rPr>
                      <m:t>𝑎</m:t>
                    </m:r>
                    <m:r>
                      <a:rPr lang="fr-CH" sz="2400" i="1">
                        <a:latin typeface="Cambria Math" charset="0"/>
                      </a:rPr>
                      <m:t> </m:t>
                    </m:r>
                  </m:oMath>
                </a14:m>
                <a:r>
                  <a:rPr lang="en-GB" sz="2400" dirty="0">
                    <a:solidFill>
                      <a:srgbClr val="000000"/>
                    </a:solidFill>
                  </a:rPr>
                  <a:t>: item not rated by </a:t>
                </a:r>
                <a14:m>
                  <m:oMath xmlns:m="http://schemas.openxmlformats.org/officeDocument/2006/math">
                    <m:r>
                      <a:rPr lang="fr-CH" sz="2400" i="1">
                        <a:latin typeface="Cambria Math" charset="0"/>
                        <a:ea typeface="Cambria Math" charset="0"/>
                        <a:cs typeface="Cambria Math" charset="0"/>
                      </a:rPr>
                      <m:t>𝑥</m:t>
                    </m:r>
                  </m:oMath>
                </a14:m>
                <a:endParaRPr lang="en-GB"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467" t="-1091"/>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281127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9388" y="3717032"/>
                <a:ext cx="8305800" cy="2653606"/>
              </a:xfrm>
            </p:spPr>
            <p:txBody>
              <a:bodyPr/>
              <a:lstStyle/>
              <a:p>
                <a:r>
                  <a:rPr lang="en-GB" sz="2000" dirty="0">
                    <a:solidFill>
                      <a:srgbClr val="000000"/>
                    </a:solidFill>
                  </a:rPr>
                  <a:t>Closest users to U: </a:t>
                </a:r>
                <a:r>
                  <a:rPr lang="en-GB" sz="2000" dirty="0" err="1">
                    <a:solidFill>
                      <a:srgbClr val="000000"/>
                    </a:solidFill>
                  </a:rPr>
                  <a:t>sim</a:t>
                </a:r>
                <a:r>
                  <a:rPr lang="en-GB" sz="2000" baseline="-25000" dirty="0" err="1">
                    <a:solidFill>
                      <a:srgbClr val="000000"/>
                    </a:solidFill>
                  </a:rPr>
                  <a:t>corr</a:t>
                </a:r>
                <a:r>
                  <a:rPr lang="en-GB" sz="2000" dirty="0">
                    <a:solidFill>
                      <a:srgbClr val="000000"/>
                    </a:solidFill>
                  </a:rPr>
                  <a:t>(U, User1) = 0.85, </a:t>
                </a:r>
                <a:r>
                  <a:rPr lang="en-GB" sz="2000" dirty="0" err="1">
                    <a:solidFill>
                      <a:srgbClr val="000000"/>
                    </a:solidFill>
                  </a:rPr>
                  <a:t>sim</a:t>
                </a:r>
                <a:r>
                  <a:rPr lang="en-GB" sz="2000" baseline="-25000" dirty="0" err="1">
                    <a:solidFill>
                      <a:srgbClr val="000000"/>
                    </a:solidFill>
                  </a:rPr>
                  <a:t>corr</a:t>
                </a:r>
                <a:r>
                  <a:rPr lang="en-GB" sz="2000" baseline="-25000" dirty="0">
                    <a:solidFill>
                      <a:srgbClr val="000000"/>
                    </a:solidFill>
                  </a:rPr>
                  <a:t> </a:t>
                </a:r>
                <a:r>
                  <a:rPr lang="en-GB" sz="2000" dirty="0">
                    <a:solidFill>
                      <a:srgbClr val="000000"/>
                    </a:solidFill>
                  </a:rPr>
                  <a:t>(U, User2) = 0.71</a:t>
                </a:r>
              </a:p>
              <a:p>
                <a:endParaRPr lang="en-GB" sz="2000" dirty="0">
                  <a:solidFill>
                    <a:srgbClr val="000000"/>
                  </a:solidFill>
                </a:endParaRPr>
              </a:p>
              <a:p>
                <a:pPr/>
                <a14:m>
                  <m:oMathPara xmlns:m="http://schemas.openxmlformats.org/officeDocument/2006/math">
                    <m:oMathParaPr>
                      <m:jc m:val="left"/>
                    </m:oMathParaPr>
                    <m:oMath xmlns:m="http://schemas.openxmlformats.org/officeDocument/2006/math">
                      <m:sSub>
                        <m:sSubPr>
                          <m:ctrlPr>
                            <a:rPr lang="fr-CH" sz="2000" i="1">
                              <a:latin typeface="Cambria Math" panose="02040503050406030204" pitchFamily="18" charset="0"/>
                            </a:rPr>
                          </m:ctrlPr>
                        </m:sSubPr>
                        <m:e>
                          <m:acc>
                            <m:accPr>
                              <m:chr m:val="̅"/>
                              <m:ctrlPr>
                                <a:rPr lang="fr-CH" sz="2000" i="1">
                                  <a:latin typeface="Cambria Math" panose="02040503050406030204" pitchFamily="18" charset="0"/>
                                </a:rPr>
                              </m:ctrlPr>
                            </m:accPr>
                            <m:e>
                              <m:r>
                                <a:rPr lang="fr-CH" sz="2000" i="1">
                                  <a:latin typeface="Cambria Math" charset="0"/>
                                </a:rPr>
                                <m:t>𝑟</m:t>
                              </m:r>
                            </m:e>
                          </m:acc>
                        </m:e>
                        <m:sub>
                          <m:r>
                            <a:rPr lang="fr-CH" sz="2000" b="0" i="1" smtClean="0">
                              <a:latin typeface="Cambria Math" charset="0"/>
                            </a:rPr>
                            <m:t>𝑈</m:t>
                          </m:r>
                        </m:sub>
                      </m:sSub>
                      <m:r>
                        <a:rPr lang="fr-CH" sz="2000" b="0" i="0" smtClean="0">
                          <a:latin typeface="Cambria Math" charset="0"/>
                        </a:rPr>
                        <m:t>=4</m:t>
                      </m:r>
                    </m:oMath>
                  </m:oMathPara>
                </a14:m>
                <a:endParaRPr lang="fr-CH" sz="2000" b="0" dirty="0"/>
              </a:p>
              <a:p>
                <a14:m>
                  <m:oMath xmlns:m="http://schemas.openxmlformats.org/officeDocument/2006/math">
                    <m:d>
                      <m:dPr>
                        <m:ctrlPr>
                          <a:rPr lang="fr-CH"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fr-CH" sz="2000" i="1">
                                <a:latin typeface="Cambria Math" charset="0"/>
                              </a:rPr>
                              <m:t>𝑟</m:t>
                            </m:r>
                          </m:e>
                          <m:sub>
                            <m:r>
                              <a:rPr lang="fr-CH" sz="2000" b="0" i="1" smtClean="0">
                                <a:latin typeface="Cambria Math" charset="0"/>
                              </a:rPr>
                              <m:t>𝑈</m:t>
                            </m:r>
                            <m:r>
                              <a:rPr lang="fr-CH" sz="2000" b="0" i="1" smtClean="0">
                                <a:latin typeface="Cambria Math" charset="0"/>
                              </a:rPr>
                              <m:t>1</m:t>
                            </m:r>
                          </m:sub>
                        </m:sSub>
                        <m:d>
                          <m:dPr>
                            <m:ctrlPr>
                              <a:rPr lang="fr-CH" sz="2000" i="1">
                                <a:latin typeface="Cambria Math" panose="02040503050406030204" pitchFamily="18" charset="0"/>
                              </a:rPr>
                            </m:ctrlPr>
                          </m:dPr>
                          <m:e>
                            <m:r>
                              <a:rPr lang="fr-CH" sz="2000" b="0" i="1" smtClean="0">
                                <a:latin typeface="Cambria Math" charset="0"/>
                              </a:rPr>
                              <m:t>𝐼</m:t>
                            </m:r>
                            <m:r>
                              <a:rPr lang="fr-CH" sz="2000" b="0" i="1" smtClean="0">
                                <a:latin typeface="Cambria Math" charset="0"/>
                              </a:rPr>
                              <m:t>5</m:t>
                            </m:r>
                          </m:e>
                        </m:d>
                        <m:r>
                          <a:rPr lang="fr-CH" sz="2000" i="1">
                            <a:latin typeface="Cambria Math" charset="0"/>
                          </a:rPr>
                          <m:t>−</m:t>
                        </m:r>
                        <m:sSub>
                          <m:sSubPr>
                            <m:ctrlPr>
                              <a:rPr lang="fr-CH" sz="2000" i="1">
                                <a:latin typeface="Cambria Math" panose="02040503050406030204" pitchFamily="18" charset="0"/>
                              </a:rPr>
                            </m:ctrlPr>
                          </m:sSubPr>
                          <m:e>
                            <m:acc>
                              <m:accPr>
                                <m:chr m:val="̅"/>
                                <m:ctrlPr>
                                  <a:rPr lang="fr-CH" sz="2000" i="1">
                                    <a:latin typeface="Cambria Math" panose="02040503050406030204" pitchFamily="18" charset="0"/>
                                  </a:rPr>
                                </m:ctrlPr>
                              </m:accPr>
                              <m:e>
                                <m:r>
                                  <a:rPr lang="fr-CH" sz="2000" i="1">
                                    <a:latin typeface="Cambria Math" charset="0"/>
                                  </a:rPr>
                                  <m:t>𝑟</m:t>
                                </m:r>
                              </m:e>
                            </m:acc>
                          </m:e>
                          <m:sub>
                            <m:r>
                              <a:rPr lang="fr-CH" sz="2000" b="0" i="1" smtClean="0">
                                <a:latin typeface="Cambria Math" charset="0"/>
                              </a:rPr>
                              <m:t>𝑈</m:t>
                            </m:r>
                            <m:r>
                              <a:rPr lang="fr-CH" sz="2000" b="0" i="1" smtClean="0">
                                <a:latin typeface="Cambria Math" charset="0"/>
                              </a:rPr>
                              <m:t>1</m:t>
                            </m:r>
                          </m:sub>
                        </m:sSub>
                      </m:e>
                    </m:d>
                    <m:r>
                      <a:rPr lang="fr-CH" sz="2000" b="0" i="0" smtClean="0">
                        <a:latin typeface="Cambria Math" charset="0"/>
                      </a:rPr>
                      <m:t>=3−</m:t>
                    </m:r>
                    <m:f>
                      <m:fPr>
                        <m:ctrlPr>
                          <a:rPr lang="fr-CH" sz="2000" b="0" i="1" smtClean="0">
                            <a:latin typeface="Cambria Math" panose="02040503050406030204" pitchFamily="18" charset="0"/>
                          </a:rPr>
                        </m:ctrlPr>
                      </m:fPr>
                      <m:num>
                        <m:r>
                          <a:rPr lang="fr-CH" sz="2000" b="0" i="0" smtClean="0">
                            <a:latin typeface="Cambria Math" charset="0"/>
                          </a:rPr>
                          <m:t>12</m:t>
                        </m:r>
                      </m:num>
                      <m:den>
                        <m:r>
                          <a:rPr lang="fr-CH" sz="2000" b="0" i="0" smtClean="0">
                            <a:latin typeface="Cambria Math" charset="0"/>
                          </a:rPr>
                          <m:t>5</m:t>
                        </m:r>
                      </m:den>
                    </m:f>
                    <m:r>
                      <a:rPr lang="fr-CH" sz="2000" b="0" i="0" smtClean="0">
                        <a:latin typeface="Cambria Math" charset="0"/>
                      </a:rPr>
                      <m:t>=</m:t>
                    </m:r>
                    <m:f>
                      <m:fPr>
                        <m:ctrlPr>
                          <a:rPr lang="fr-CH" sz="2000" b="0" i="1" smtClean="0">
                            <a:latin typeface="Cambria Math" panose="02040503050406030204" pitchFamily="18" charset="0"/>
                          </a:rPr>
                        </m:ctrlPr>
                      </m:fPr>
                      <m:num>
                        <m:r>
                          <a:rPr lang="fr-CH" sz="2000" b="0" i="0" smtClean="0">
                            <a:latin typeface="Cambria Math" charset="0"/>
                          </a:rPr>
                          <m:t>3</m:t>
                        </m:r>
                      </m:num>
                      <m:den>
                        <m:r>
                          <a:rPr lang="fr-CH" sz="2000" b="0" i="0" smtClean="0">
                            <a:latin typeface="Cambria Math" charset="0"/>
                          </a:rPr>
                          <m:t>5</m:t>
                        </m:r>
                      </m:den>
                    </m:f>
                    <m:r>
                      <a:rPr lang="fr-CH" sz="2000" b="0" i="0" smtClean="0">
                        <a:latin typeface="Cambria Math" charset="0"/>
                      </a:rPr>
                      <m:t>,</m:t>
                    </m:r>
                  </m:oMath>
                </a14:m>
                <a:r>
                  <a:rPr lang="fr-CH" sz="2000" dirty="0"/>
                  <a:t> </a:t>
                </a:r>
                <a14:m>
                  <m:oMath xmlns:m="http://schemas.openxmlformats.org/officeDocument/2006/math">
                    <m:d>
                      <m:dPr>
                        <m:ctrlPr>
                          <a:rPr lang="fr-CH" sz="2000" i="1">
                            <a:latin typeface="Cambria Math" panose="02040503050406030204" pitchFamily="18" charset="0"/>
                          </a:rPr>
                        </m:ctrlPr>
                      </m:dPr>
                      <m:e>
                        <m:sSub>
                          <m:sSubPr>
                            <m:ctrlPr>
                              <a:rPr lang="en-US" sz="2000" i="1">
                                <a:latin typeface="Cambria Math" panose="02040503050406030204" pitchFamily="18" charset="0"/>
                              </a:rPr>
                            </m:ctrlPr>
                          </m:sSubPr>
                          <m:e>
                            <m:r>
                              <a:rPr lang="fr-CH" sz="2000" i="1">
                                <a:latin typeface="Cambria Math" charset="0"/>
                              </a:rPr>
                              <m:t>𝑟</m:t>
                            </m:r>
                          </m:e>
                          <m:sub>
                            <m:r>
                              <a:rPr lang="fr-CH" sz="2000" i="1">
                                <a:latin typeface="Cambria Math" charset="0"/>
                              </a:rPr>
                              <m:t>𝑈</m:t>
                            </m:r>
                            <m:r>
                              <a:rPr lang="fr-CH" sz="2000" b="0" i="1" smtClean="0">
                                <a:latin typeface="Cambria Math" charset="0"/>
                              </a:rPr>
                              <m:t>2</m:t>
                            </m:r>
                          </m:sub>
                        </m:sSub>
                        <m:d>
                          <m:dPr>
                            <m:ctrlPr>
                              <a:rPr lang="fr-CH" sz="2000" i="1">
                                <a:latin typeface="Cambria Math" panose="02040503050406030204" pitchFamily="18" charset="0"/>
                              </a:rPr>
                            </m:ctrlPr>
                          </m:dPr>
                          <m:e>
                            <m:r>
                              <a:rPr lang="fr-CH" sz="2000" i="1">
                                <a:latin typeface="Cambria Math" charset="0"/>
                              </a:rPr>
                              <m:t>𝐼</m:t>
                            </m:r>
                            <m:r>
                              <a:rPr lang="fr-CH" sz="2000" i="1">
                                <a:latin typeface="Cambria Math" charset="0"/>
                              </a:rPr>
                              <m:t>5</m:t>
                            </m:r>
                          </m:e>
                        </m:d>
                        <m:r>
                          <a:rPr lang="fr-CH" sz="2000" i="1">
                            <a:latin typeface="Cambria Math" charset="0"/>
                          </a:rPr>
                          <m:t>−</m:t>
                        </m:r>
                        <m:sSub>
                          <m:sSubPr>
                            <m:ctrlPr>
                              <a:rPr lang="fr-CH" sz="2000" i="1">
                                <a:latin typeface="Cambria Math" panose="02040503050406030204" pitchFamily="18" charset="0"/>
                              </a:rPr>
                            </m:ctrlPr>
                          </m:sSubPr>
                          <m:e>
                            <m:acc>
                              <m:accPr>
                                <m:chr m:val="̅"/>
                                <m:ctrlPr>
                                  <a:rPr lang="fr-CH" sz="2000" i="1">
                                    <a:latin typeface="Cambria Math" panose="02040503050406030204" pitchFamily="18" charset="0"/>
                                  </a:rPr>
                                </m:ctrlPr>
                              </m:accPr>
                              <m:e>
                                <m:r>
                                  <a:rPr lang="fr-CH" sz="2000" i="1">
                                    <a:latin typeface="Cambria Math" charset="0"/>
                                  </a:rPr>
                                  <m:t>𝑟</m:t>
                                </m:r>
                              </m:e>
                            </m:acc>
                          </m:e>
                          <m:sub>
                            <m:r>
                              <a:rPr lang="fr-CH" sz="2000" i="1">
                                <a:latin typeface="Cambria Math" charset="0"/>
                              </a:rPr>
                              <m:t>𝑈</m:t>
                            </m:r>
                            <m:r>
                              <a:rPr lang="fr-CH" sz="2000" b="0" i="1" smtClean="0">
                                <a:latin typeface="Cambria Math" charset="0"/>
                              </a:rPr>
                              <m:t>2</m:t>
                            </m:r>
                          </m:sub>
                        </m:sSub>
                      </m:e>
                    </m:d>
                    <m:r>
                      <a:rPr lang="fr-CH" sz="2000">
                        <a:latin typeface="Cambria Math" charset="0"/>
                      </a:rPr>
                      <m:t>=</m:t>
                    </m:r>
                    <m:r>
                      <a:rPr lang="fr-CH" sz="2000" b="0" i="1" smtClean="0">
                        <a:latin typeface="Cambria Math" charset="0"/>
                      </a:rPr>
                      <m:t>5−</m:t>
                    </m:r>
                    <m:f>
                      <m:fPr>
                        <m:ctrlPr>
                          <a:rPr lang="fr-CH" sz="2000" i="1">
                            <a:latin typeface="Cambria Math" panose="02040503050406030204" pitchFamily="18" charset="0"/>
                          </a:rPr>
                        </m:ctrlPr>
                      </m:fPr>
                      <m:num>
                        <m:r>
                          <a:rPr lang="fr-CH" sz="2000">
                            <a:latin typeface="Cambria Math" charset="0"/>
                          </a:rPr>
                          <m:t>1</m:t>
                        </m:r>
                        <m:r>
                          <a:rPr lang="fr-CH" sz="2000" b="0" i="1" smtClean="0">
                            <a:latin typeface="Cambria Math" charset="0"/>
                          </a:rPr>
                          <m:t>9</m:t>
                        </m:r>
                      </m:num>
                      <m:den>
                        <m:r>
                          <a:rPr lang="fr-CH" sz="2000">
                            <a:latin typeface="Cambria Math" charset="0"/>
                          </a:rPr>
                          <m:t>5</m:t>
                        </m:r>
                      </m:den>
                    </m:f>
                    <m:r>
                      <a:rPr lang="fr-CH" sz="2000" b="0" i="0" smtClean="0">
                        <a:latin typeface="Cambria Math" charset="0"/>
                      </a:rPr>
                      <m:t>=</m:t>
                    </m:r>
                    <m:f>
                      <m:fPr>
                        <m:ctrlPr>
                          <a:rPr lang="fr-CH" sz="2000" b="0" i="1" smtClean="0">
                            <a:latin typeface="Cambria Math" panose="02040503050406030204" pitchFamily="18" charset="0"/>
                          </a:rPr>
                        </m:ctrlPr>
                      </m:fPr>
                      <m:num>
                        <m:r>
                          <a:rPr lang="fr-CH" sz="2000" b="0" i="0" smtClean="0">
                            <a:latin typeface="Cambria Math" charset="0"/>
                          </a:rPr>
                          <m:t>6</m:t>
                        </m:r>
                      </m:num>
                      <m:den>
                        <m:r>
                          <a:rPr lang="fr-CH" sz="2000" b="0" i="0" smtClean="0">
                            <a:latin typeface="Cambria Math" charset="0"/>
                          </a:rPr>
                          <m:t>5</m:t>
                        </m:r>
                      </m:den>
                    </m:f>
                  </m:oMath>
                </a14:m>
                <a:endParaRPr lang="en-US" sz="2000" dirty="0"/>
              </a:p>
              <a:p>
                <a:pPr/>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rPr>
                          </m:ctrlPr>
                        </m:sSubPr>
                        <m:e>
                          <m:r>
                            <a:rPr lang="fr-CH" sz="2000" i="1">
                              <a:latin typeface="Cambria Math" charset="0"/>
                            </a:rPr>
                            <m:t>𝑟</m:t>
                          </m:r>
                        </m:e>
                        <m:sub>
                          <m:r>
                            <a:rPr lang="fr-CH" sz="2000" b="0" i="1" smtClean="0">
                              <a:latin typeface="Cambria Math" charset="0"/>
                            </a:rPr>
                            <m:t>𝑈</m:t>
                          </m:r>
                        </m:sub>
                      </m:sSub>
                      <m:d>
                        <m:dPr>
                          <m:ctrlPr>
                            <a:rPr lang="fr-CH" sz="2000" i="1">
                              <a:latin typeface="Cambria Math" panose="02040503050406030204" pitchFamily="18" charset="0"/>
                            </a:rPr>
                          </m:ctrlPr>
                        </m:dPr>
                        <m:e>
                          <m:r>
                            <a:rPr lang="fr-CH" sz="2000" b="0" i="1" smtClean="0">
                              <a:latin typeface="Cambria Math" charset="0"/>
                            </a:rPr>
                            <m:t>𝐼</m:t>
                          </m:r>
                          <m:r>
                            <a:rPr lang="fr-CH" sz="2000" b="0" i="1" smtClean="0">
                              <a:latin typeface="Cambria Math" charset="0"/>
                            </a:rPr>
                            <m:t>5</m:t>
                          </m:r>
                        </m:e>
                      </m:d>
                      <m:r>
                        <a:rPr lang="fr-CH" sz="2000" i="1">
                          <a:latin typeface="Cambria Math" charset="0"/>
                        </a:rPr>
                        <m:t>=</m:t>
                      </m:r>
                      <m:r>
                        <a:rPr lang="fr-CH" sz="2000" b="0" i="1" smtClean="0">
                          <a:latin typeface="Cambria Math" charset="0"/>
                        </a:rPr>
                        <m:t>4+</m:t>
                      </m:r>
                      <m:f>
                        <m:fPr>
                          <m:ctrlPr>
                            <a:rPr lang="fr-CH" sz="2000" b="0" i="1" smtClean="0">
                              <a:latin typeface="Cambria Math" panose="02040503050406030204" pitchFamily="18" charset="0"/>
                            </a:rPr>
                          </m:ctrlPr>
                        </m:fPr>
                        <m:num>
                          <m:r>
                            <a:rPr lang="fr-CH" sz="2000" b="0" i="1" smtClean="0">
                              <a:latin typeface="Cambria Math" charset="0"/>
                            </a:rPr>
                            <m:t>0.85</m:t>
                          </m:r>
                          <m:r>
                            <a:rPr lang="fr-CH" sz="2000" b="0" i="0" smtClean="0">
                              <a:latin typeface="Cambria Math" charset="0"/>
                            </a:rPr>
                            <m:t>∗</m:t>
                          </m:r>
                          <m:f>
                            <m:fPr>
                              <m:ctrlPr>
                                <a:rPr lang="fr-CH" sz="2000" b="0" i="1" smtClean="0">
                                  <a:latin typeface="Cambria Math" panose="02040503050406030204" pitchFamily="18" charset="0"/>
                                </a:rPr>
                              </m:ctrlPr>
                            </m:fPr>
                            <m:num>
                              <m:r>
                                <a:rPr lang="fr-CH" sz="2000" b="0" i="0" smtClean="0">
                                  <a:latin typeface="Cambria Math" charset="0"/>
                                </a:rPr>
                                <m:t>3</m:t>
                              </m:r>
                            </m:num>
                            <m:den>
                              <m:r>
                                <a:rPr lang="fr-CH" sz="2000" b="0" i="0" smtClean="0">
                                  <a:latin typeface="Cambria Math" charset="0"/>
                                </a:rPr>
                                <m:t>5</m:t>
                              </m:r>
                            </m:den>
                          </m:f>
                          <m:r>
                            <a:rPr lang="fr-CH" sz="2000" b="0" i="0" smtClean="0">
                              <a:latin typeface="Cambria Math" charset="0"/>
                            </a:rPr>
                            <m:t>+0.71∗</m:t>
                          </m:r>
                          <m:f>
                            <m:fPr>
                              <m:ctrlPr>
                                <a:rPr lang="fr-CH" sz="2000" b="0" i="1" smtClean="0">
                                  <a:latin typeface="Cambria Math" panose="02040503050406030204" pitchFamily="18" charset="0"/>
                                </a:rPr>
                              </m:ctrlPr>
                            </m:fPr>
                            <m:num>
                              <m:r>
                                <a:rPr lang="fr-CH" sz="2000" b="0" i="0" smtClean="0">
                                  <a:latin typeface="Cambria Math" charset="0"/>
                                </a:rPr>
                                <m:t>6</m:t>
                              </m:r>
                            </m:num>
                            <m:den>
                              <m:r>
                                <a:rPr lang="fr-CH" sz="2000" b="0" i="0" smtClean="0">
                                  <a:latin typeface="Cambria Math" charset="0"/>
                                </a:rPr>
                                <m:t>5</m:t>
                              </m:r>
                            </m:den>
                          </m:f>
                        </m:num>
                        <m:den>
                          <m:r>
                            <a:rPr lang="fr-CH" sz="2000" b="0" i="0" smtClean="0">
                              <a:latin typeface="Cambria Math" charset="0"/>
                            </a:rPr>
                            <m:t>0.85+0.71</m:t>
                          </m:r>
                        </m:den>
                      </m:f>
                      <m:r>
                        <a:rPr lang="fr-CH" sz="2000" b="0" i="0" smtClean="0">
                          <a:latin typeface="Cambria Math" charset="0"/>
                        </a:rPr>
                        <m:t>=4.87</m:t>
                      </m:r>
                      <m:r>
                        <a:rPr lang="fr-CH" sz="2000" b="0" i="1" smtClean="0">
                          <a:latin typeface="Cambria Math" charset="0"/>
                          <a:ea typeface="Cambria Math" charset="0"/>
                          <a:cs typeface="Cambria Math" charset="0"/>
                        </a:rPr>
                        <m:t>≈5</m:t>
                      </m:r>
                    </m:oMath>
                  </m:oMathPara>
                </a14:m>
                <a:endParaRPr lang="en-US" sz="2000" dirty="0"/>
              </a:p>
              <a:p>
                <a:endParaRPr lang="en-US" sz="2000" dirty="0"/>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9388" y="3717032"/>
                <a:ext cx="8305800" cy="2653606"/>
              </a:xfrm>
              <a:blipFill rotWithShape="0">
                <a:blip r:embed="rId2"/>
                <a:stretch>
                  <a:fillRect l="-734" t="-1379"/>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graphicFrame>
        <p:nvGraphicFramePr>
          <p:cNvPr id="5" name="Table 4"/>
          <p:cNvGraphicFramePr>
            <a:graphicFrameLocks noGrp="1"/>
          </p:cNvGraphicFramePr>
          <p:nvPr>
            <p:extLst/>
          </p:nvPr>
        </p:nvGraphicFramePr>
        <p:xfrm>
          <a:off x="1547664" y="1412776"/>
          <a:ext cx="6096000" cy="22250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370840">
                <a:tc>
                  <a:txBody>
                    <a:bodyPr/>
                    <a:lstStyle/>
                    <a:p>
                      <a:endParaRPr lang="en-GB" dirty="0">
                        <a:latin typeface="Calibri"/>
                        <a:cs typeface="Calibri"/>
                      </a:endParaRPr>
                    </a:p>
                  </a:txBody>
                  <a:tcPr/>
                </a:tc>
                <a:tc>
                  <a:txBody>
                    <a:bodyPr/>
                    <a:lstStyle/>
                    <a:p>
                      <a:r>
                        <a:rPr lang="en-GB" dirty="0">
                          <a:latin typeface="Calibri"/>
                          <a:cs typeface="Calibri"/>
                        </a:rPr>
                        <a:t>Item 1</a:t>
                      </a:r>
                    </a:p>
                  </a:txBody>
                  <a:tcPr/>
                </a:tc>
                <a:tc>
                  <a:txBody>
                    <a:bodyPr/>
                    <a:lstStyle/>
                    <a:p>
                      <a:r>
                        <a:rPr lang="en-GB" dirty="0">
                          <a:latin typeface="Calibri"/>
                          <a:cs typeface="Calibri"/>
                        </a:rPr>
                        <a:t>Item 2</a:t>
                      </a:r>
                    </a:p>
                  </a:txBody>
                  <a:tcPr/>
                </a:tc>
                <a:tc>
                  <a:txBody>
                    <a:bodyPr/>
                    <a:lstStyle/>
                    <a:p>
                      <a:r>
                        <a:rPr lang="en-GB" dirty="0">
                          <a:latin typeface="Calibri"/>
                          <a:cs typeface="Calibri"/>
                        </a:rPr>
                        <a:t>Item 3</a:t>
                      </a:r>
                    </a:p>
                  </a:txBody>
                  <a:tcPr/>
                </a:tc>
                <a:tc>
                  <a:txBody>
                    <a:bodyPr/>
                    <a:lstStyle/>
                    <a:p>
                      <a:r>
                        <a:rPr lang="en-GB" dirty="0">
                          <a:latin typeface="Calibri"/>
                          <a:cs typeface="Calibri"/>
                        </a:rPr>
                        <a:t>Item 4</a:t>
                      </a:r>
                    </a:p>
                  </a:txBody>
                  <a:tcPr/>
                </a:tc>
                <a:tc>
                  <a:txBody>
                    <a:bodyPr/>
                    <a:lstStyle/>
                    <a:p>
                      <a:r>
                        <a:rPr lang="en-GB" dirty="0">
                          <a:latin typeface="Calibri"/>
                          <a:cs typeface="Calibri"/>
                        </a:rPr>
                        <a:t>Item 5</a:t>
                      </a:r>
                    </a:p>
                  </a:txBody>
                  <a:tcPr/>
                </a:tc>
                <a:extLst>
                  <a:ext uri="{0D108BD9-81ED-4DB2-BD59-A6C34878D82A}">
                    <a16:rowId xmlns:a16="http://schemas.microsoft.com/office/drawing/2014/main" val="10000"/>
                  </a:ext>
                </a:extLst>
              </a:tr>
              <a:tr h="370840">
                <a:tc>
                  <a:txBody>
                    <a:bodyPr/>
                    <a:lstStyle/>
                    <a:p>
                      <a:r>
                        <a:rPr lang="en-GB" dirty="0">
                          <a:latin typeface="Calibri"/>
                          <a:cs typeface="Calibri"/>
                        </a:rPr>
                        <a:t>U</a:t>
                      </a:r>
                    </a:p>
                  </a:txBody>
                  <a:tcPr/>
                </a:tc>
                <a:tc>
                  <a:txBody>
                    <a:bodyPr/>
                    <a:lstStyle/>
                    <a:p>
                      <a:r>
                        <a:rPr lang="en-GB" dirty="0">
                          <a:latin typeface="Calibri"/>
                          <a:cs typeface="Calibri"/>
                        </a:rPr>
                        <a:t>5</a:t>
                      </a:r>
                    </a:p>
                  </a:txBody>
                  <a:tcPr/>
                </a:tc>
                <a:tc>
                  <a:txBody>
                    <a:bodyPr/>
                    <a:lstStyle/>
                    <a:p>
                      <a:r>
                        <a:rPr lang="en-GB" dirty="0">
                          <a:latin typeface="Calibri"/>
                          <a:cs typeface="Calibri"/>
                        </a:rPr>
                        <a:t>3</a:t>
                      </a:r>
                    </a:p>
                  </a:txBody>
                  <a:tcPr/>
                </a:tc>
                <a:tc>
                  <a:txBody>
                    <a:bodyPr/>
                    <a:lstStyle/>
                    <a:p>
                      <a:r>
                        <a:rPr lang="en-GB" dirty="0">
                          <a:latin typeface="Calibri"/>
                          <a:cs typeface="Calibri"/>
                        </a:rPr>
                        <a:t>4</a:t>
                      </a:r>
                    </a:p>
                  </a:txBody>
                  <a:tcPr/>
                </a:tc>
                <a:tc>
                  <a:txBody>
                    <a:bodyPr/>
                    <a:lstStyle/>
                    <a:p>
                      <a:r>
                        <a:rPr lang="en-GB" dirty="0">
                          <a:latin typeface="Calibri"/>
                          <a:cs typeface="Calibri"/>
                        </a:rPr>
                        <a:t>4</a:t>
                      </a:r>
                    </a:p>
                  </a:txBody>
                  <a:tcPr/>
                </a:tc>
                <a:tc>
                  <a:txBody>
                    <a:bodyPr/>
                    <a:lstStyle/>
                    <a:p>
                      <a:r>
                        <a:rPr lang="en-GB" dirty="0">
                          <a:latin typeface="Calibri"/>
                          <a:cs typeface="Calibri"/>
                        </a:rPr>
                        <a:t>???</a:t>
                      </a:r>
                    </a:p>
                  </a:txBody>
                  <a:tcPr>
                    <a:solidFill>
                      <a:srgbClr val="FFCC66"/>
                    </a:solidFill>
                  </a:tcPr>
                </a:tc>
                <a:extLst>
                  <a:ext uri="{0D108BD9-81ED-4DB2-BD59-A6C34878D82A}">
                    <a16:rowId xmlns:a16="http://schemas.microsoft.com/office/drawing/2014/main" val="10001"/>
                  </a:ext>
                </a:extLst>
              </a:tr>
              <a:tr h="370840">
                <a:tc>
                  <a:txBody>
                    <a:bodyPr/>
                    <a:lstStyle/>
                    <a:p>
                      <a:r>
                        <a:rPr lang="en-GB" dirty="0">
                          <a:latin typeface="Calibri"/>
                          <a:cs typeface="Calibri"/>
                        </a:rPr>
                        <a:t>User 1</a:t>
                      </a:r>
                    </a:p>
                  </a:txBody>
                  <a:tcPr/>
                </a:tc>
                <a:tc>
                  <a:txBody>
                    <a:bodyPr/>
                    <a:lstStyle/>
                    <a:p>
                      <a:r>
                        <a:rPr lang="en-GB" dirty="0">
                          <a:latin typeface="Calibri"/>
                          <a:cs typeface="Calibri"/>
                        </a:rPr>
                        <a:t>3</a:t>
                      </a:r>
                    </a:p>
                  </a:txBody>
                  <a:tcPr/>
                </a:tc>
                <a:tc>
                  <a:txBody>
                    <a:bodyPr/>
                    <a:lstStyle/>
                    <a:p>
                      <a:r>
                        <a:rPr lang="en-GB" dirty="0">
                          <a:latin typeface="Calibri"/>
                          <a:cs typeface="Calibri"/>
                        </a:rPr>
                        <a:t>1</a:t>
                      </a:r>
                    </a:p>
                  </a:txBody>
                  <a:tcPr/>
                </a:tc>
                <a:tc>
                  <a:txBody>
                    <a:bodyPr/>
                    <a:lstStyle/>
                    <a:p>
                      <a:r>
                        <a:rPr lang="en-GB" dirty="0">
                          <a:latin typeface="Calibri"/>
                          <a:cs typeface="Calibri"/>
                        </a:rPr>
                        <a:t>2</a:t>
                      </a:r>
                    </a:p>
                  </a:txBody>
                  <a:tcPr/>
                </a:tc>
                <a:tc>
                  <a:txBody>
                    <a:bodyPr/>
                    <a:lstStyle/>
                    <a:p>
                      <a:r>
                        <a:rPr lang="en-GB" dirty="0">
                          <a:latin typeface="Calibri"/>
                          <a:cs typeface="Calibri"/>
                        </a:rPr>
                        <a:t>3</a:t>
                      </a:r>
                    </a:p>
                  </a:txBody>
                  <a:tcPr/>
                </a:tc>
                <a:tc>
                  <a:txBody>
                    <a:bodyPr/>
                    <a:lstStyle/>
                    <a:p>
                      <a:r>
                        <a:rPr lang="en-GB" dirty="0">
                          <a:latin typeface="Calibri"/>
                          <a:cs typeface="Calibri"/>
                        </a:rPr>
                        <a:t>3</a:t>
                      </a:r>
                    </a:p>
                  </a:txBody>
                  <a:tcPr/>
                </a:tc>
                <a:extLst>
                  <a:ext uri="{0D108BD9-81ED-4DB2-BD59-A6C34878D82A}">
                    <a16:rowId xmlns:a16="http://schemas.microsoft.com/office/drawing/2014/main" val="10002"/>
                  </a:ext>
                </a:extLst>
              </a:tr>
              <a:tr h="370840">
                <a:tc>
                  <a:txBody>
                    <a:bodyPr/>
                    <a:lstStyle/>
                    <a:p>
                      <a:r>
                        <a:rPr lang="en-GB" dirty="0">
                          <a:latin typeface="Calibri"/>
                          <a:cs typeface="Calibri"/>
                        </a:rPr>
                        <a:t>User 2</a:t>
                      </a:r>
                    </a:p>
                  </a:txBody>
                  <a:tcPr/>
                </a:tc>
                <a:tc>
                  <a:txBody>
                    <a:bodyPr/>
                    <a:lstStyle/>
                    <a:p>
                      <a:r>
                        <a:rPr lang="en-GB" dirty="0">
                          <a:latin typeface="Calibri"/>
                          <a:cs typeface="Calibri"/>
                        </a:rPr>
                        <a:t>4</a:t>
                      </a:r>
                    </a:p>
                  </a:txBody>
                  <a:tcPr/>
                </a:tc>
                <a:tc>
                  <a:txBody>
                    <a:bodyPr/>
                    <a:lstStyle/>
                    <a:p>
                      <a:r>
                        <a:rPr lang="en-GB" dirty="0">
                          <a:latin typeface="Calibri"/>
                          <a:cs typeface="Calibri"/>
                        </a:rPr>
                        <a:t>3</a:t>
                      </a:r>
                    </a:p>
                  </a:txBody>
                  <a:tcPr/>
                </a:tc>
                <a:tc>
                  <a:txBody>
                    <a:bodyPr/>
                    <a:lstStyle/>
                    <a:p>
                      <a:r>
                        <a:rPr lang="en-GB" dirty="0">
                          <a:latin typeface="Calibri"/>
                          <a:cs typeface="Calibri"/>
                        </a:rPr>
                        <a:t>4</a:t>
                      </a:r>
                    </a:p>
                  </a:txBody>
                  <a:tcPr/>
                </a:tc>
                <a:tc>
                  <a:txBody>
                    <a:bodyPr/>
                    <a:lstStyle/>
                    <a:p>
                      <a:r>
                        <a:rPr lang="en-GB" dirty="0">
                          <a:latin typeface="Calibri"/>
                          <a:cs typeface="Calibri"/>
                        </a:rPr>
                        <a:t>3</a:t>
                      </a:r>
                    </a:p>
                  </a:txBody>
                  <a:tcPr/>
                </a:tc>
                <a:tc>
                  <a:txBody>
                    <a:bodyPr/>
                    <a:lstStyle/>
                    <a:p>
                      <a:r>
                        <a:rPr lang="en-GB" dirty="0">
                          <a:latin typeface="Calibri"/>
                          <a:cs typeface="Calibri"/>
                        </a:rPr>
                        <a:t>5</a:t>
                      </a:r>
                    </a:p>
                  </a:txBody>
                  <a:tcPr/>
                </a:tc>
                <a:extLst>
                  <a:ext uri="{0D108BD9-81ED-4DB2-BD59-A6C34878D82A}">
                    <a16:rowId xmlns:a16="http://schemas.microsoft.com/office/drawing/2014/main" val="10003"/>
                  </a:ext>
                </a:extLst>
              </a:tr>
              <a:tr h="370840">
                <a:tc>
                  <a:txBody>
                    <a:bodyPr/>
                    <a:lstStyle/>
                    <a:p>
                      <a:r>
                        <a:rPr lang="en-GB" dirty="0">
                          <a:latin typeface="Calibri"/>
                          <a:cs typeface="Calibri"/>
                        </a:rPr>
                        <a:t>User 3</a:t>
                      </a:r>
                    </a:p>
                  </a:txBody>
                  <a:tcPr/>
                </a:tc>
                <a:tc>
                  <a:txBody>
                    <a:bodyPr/>
                    <a:lstStyle/>
                    <a:p>
                      <a:r>
                        <a:rPr lang="en-GB" dirty="0">
                          <a:latin typeface="Calibri"/>
                          <a:cs typeface="Calibri"/>
                        </a:rPr>
                        <a:t>3</a:t>
                      </a:r>
                    </a:p>
                  </a:txBody>
                  <a:tcPr/>
                </a:tc>
                <a:tc>
                  <a:txBody>
                    <a:bodyPr/>
                    <a:lstStyle/>
                    <a:p>
                      <a:r>
                        <a:rPr lang="en-GB" dirty="0">
                          <a:latin typeface="Calibri"/>
                          <a:cs typeface="Calibri"/>
                        </a:rPr>
                        <a:t>3</a:t>
                      </a:r>
                    </a:p>
                  </a:txBody>
                  <a:tcPr/>
                </a:tc>
                <a:tc>
                  <a:txBody>
                    <a:bodyPr/>
                    <a:lstStyle/>
                    <a:p>
                      <a:r>
                        <a:rPr lang="en-GB" dirty="0">
                          <a:latin typeface="Calibri"/>
                          <a:cs typeface="Calibri"/>
                        </a:rPr>
                        <a:t>1</a:t>
                      </a:r>
                    </a:p>
                  </a:txBody>
                  <a:tcPr/>
                </a:tc>
                <a:tc>
                  <a:txBody>
                    <a:bodyPr/>
                    <a:lstStyle/>
                    <a:p>
                      <a:r>
                        <a:rPr lang="en-GB" dirty="0">
                          <a:latin typeface="Calibri"/>
                          <a:cs typeface="Calibri"/>
                        </a:rPr>
                        <a:t>5</a:t>
                      </a:r>
                    </a:p>
                  </a:txBody>
                  <a:tcPr/>
                </a:tc>
                <a:tc>
                  <a:txBody>
                    <a:bodyPr/>
                    <a:lstStyle/>
                    <a:p>
                      <a:r>
                        <a:rPr lang="en-GB" dirty="0">
                          <a:latin typeface="Calibri"/>
                          <a:cs typeface="Calibri"/>
                        </a:rPr>
                        <a:t>4</a:t>
                      </a:r>
                    </a:p>
                  </a:txBody>
                  <a:tcPr/>
                </a:tc>
                <a:extLst>
                  <a:ext uri="{0D108BD9-81ED-4DB2-BD59-A6C34878D82A}">
                    <a16:rowId xmlns:a16="http://schemas.microsoft.com/office/drawing/2014/main" val="10004"/>
                  </a:ext>
                </a:extLst>
              </a:tr>
              <a:tr h="370840">
                <a:tc>
                  <a:txBody>
                    <a:bodyPr/>
                    <a:lstStyle/>
                    <a:p>
                      <a:r>
                        <a:rPr lang="en-GB" dirty="0">
                          <a:latin typeface="Calibri"/>
                          <a:cs typeface="Calibri"/>
                        </a:rPr>
                        <a:t>User 4</a:t>
                      </a:r>
                    </a:p>
                  </a:txBody>
                  <a:tcPr/>
                </a:tc>
                <a:tc>
                  <a:txBody>
                    <a:bodyPr/>
                    <a:lstStyle/>
                    <a:p>
                      <a:r>
                        <a:rPr lang="en-GB" dirty="0">
                          <a:latin typeface="Calibri"/>
                          <a:cs typeface="Calibri"/>
                        </a:rPr>
                        <a:t>1</a:t>
                      </a:r>
                    </a:p>
                  </a:txBody>
                  <a:tcPr/>
                </a:tc>
                <a:tc>
                  <a:txBody>
                    <a:bodyPr/>
                    <a:lstStyle/>
                    <a:p>
                      <a:r>
                        <a:rPr lang="en-GB" dirty="0">
                          <a:latin typeface="Calibri"/>
                          <a:cs typeface="Calibri"/>
                        </a:rPr>
                        <a:t>5</a:t>
                      </a:r>
                    </a:p>
                  </a:txBody>
                  <a:tcPr/>
                </a:tc>
                <a:tc>
                  <a:txBody>
                    <a:bodyPr/>
                    <a:lstStyle/>
                    <a:p>
                      <a:r>
                        <a:rPr lang="en-GB" dirty="0">
                          <a:latin typeface="Calibri"/>
                          <a:cs typeface="Calibri"/>
                        </a:rPr>
                        <a:t>5</a:t>
                      </a:r>
                    </a:p>
                  </a:txBody>
                  <a:tcPr/>
                </a:tc>
                <a:tc>
                  <a:txBody>
                    <a:bodyPr/>
                    <a:lstStyle/>
                    <a:p>
                      <a:r>
                        <a:rPr lang="en-GB" dirty="0">
                          <a:latin typeface="Calibri"/>
                          <a:cs typeface="Calibri"/>
                        </a:rPr>
                        <a:t>2</a:t>
                      </a:r>
                    </a:p>
                  </a:txBody>
                  <a:tcPr/>
                </a:tc>
                <a:tc>
                  <a:txBody>
                    <a:bodyPr/>
                    <a:lstStyle/>
                    <a:p>
                      <a:r>
                        <a:rPr lang="en-GB" dirty="0">
                          <a:latin typeface="Calibri"/>
                          <a:cs typeface="Calibri"/>
                        </a:rPr>
                        <a:t>1</a:t>
                      </a:r>
                    </a:p>
                  </a:txBody>
                  <a:tcPr/>
                </a:tc>
                <a:extLst>
                  <a:ext uri="{0D108BD9-81ED-4DB2-BD59-A6C34878D82A}">
                    <a16:rowId xmlns:a16="http://schemas.microsoft.com/office/drawing/2014/main" val="10005"/>
                  </a:ext>
                </a:extLst>
              </a:tr>
            </a:tbl>
          </a:graphicData>
        </a:graphic>
      </p:graphicFrame>
      <p:sp>
        <p:nvSpPr>
          <p:cNvPr id="7" name="Rounded Rectangle 6"/>
          <p:cNvSpPr/>
          <p:nvPr/>
        </p:nvSpPr>
        <p:spPr bwMode="auto">
          <a:xfrm>
            <a:off x="2552692" y="2506452"/>
            <a:ext cx="5087888" cy="360040"/>
          </a:xfrm>
          <a:prstGeom prst="round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8" name="Rounded Rectangle 7"/>
          <p:cNvSpPr/>
          <p:nvPr/>
        </p:nvSpPr>
        <p:spPr bwMode="auto">
          <a:xfrm>
            <a:off x="2555776" y="2132856"/>
            <a:ext cx="5087888" cy="360040"/>
          </a:xfrm>
          <a:prstGeom prst="round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3940301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User-based Collaborative Filtering</a:t>
            </a:r>
          </a:p>
        </p:txBody>
      </p:sp>
      <p:sp>
        <p:nvSpPr>
          <p:cNvPr id="3" name="Content Placeholder 2"/>
          <p:cNvSpPr>
            <a:spLocks noGrp="1"/>
          </p:cNvSpPr>
          <p:nvPr>
            <p:ph idx="1"/>
          </p:nvPr>
        </p:nvSpPr>
        <p:spPr/>
        <p:txBody>
          <a:bodyPr/>
          <a:lstStyle/>
          <a:p>
            <a:r>
              <a:rPr lang="en-GB" sz="2800" dirty="0">
                <a:solidFill>
                  <a:srgbClr val="000000"/>
                </a:solidFill>
              </a:rPr>
              <a:t>Problems</a:t>
            </a:r>
          </a:p>
          <a:p>
            <a:pPr marL="457200" indent="-457200">
              <a:buFont typeface="Arial"/>
              <a:buChar char="•"/>
            </a:pPr>
            <a:r>
              <a:rPr lang="en-GB" sz="2800" dirty="0">
                <a:solidFill>
                  <a:srgbClr val="000000"/>
                </a:solidFill>
              </a:rPr>
              <a:t>Cold start: users or items without ratings</a:t>
            </a:r>
          </a:p>
          <a:p>
            <a:pPr marL="457200" indent="-457200">
              <a:buFont typeface="Arial"/>
              <a:buChar char="•"/>
            </a:pPr>
            <a:r>
              <a:rPr lang="en-GB" sz="2800" dirty="0">
                <a:solidFill>
                  <a:srgbClr val="000000"/>
                </a:solidFill>
              </a:rPr>
              <a:t>Scalability: large numbers of users</a:t>
            </a:r>
          </a:p>
          <a:p>
            <a:pPr marL="457200" indent="-457200">
              <a:buFont typeface="Arial"/>
              <a:buChar char="•"/>
            </a:pPr>
            <a:r>
              <a:rPr lang="en-GB" sz="2800" dirty="0">
                <a:solidFill>
                  <a:srgbClr val="000000"/>
                </a:solidFill>
              </a:rPr>
              <a:t>Data dispersion: highly variable ratings, difficult to find similar users</a:t>
            </a:r>
          </a:p>
          <a:p>
            <a:endParaRPr lang="en-GB" sz="2800" dirty="0">
              <a:solidFill>
                <a:srgbClr val="000000"/>
              </a:solidFill>
            </a:endParaRPr>
          </a:p>
          <a:p>
            <a:r>
              <a:rPr lang="en-GB" sz="2800" dirty="0">
                <a:solidFill>
                  <a:srgbClr val="000000"/>
                </a:solidFill>
              </a:rPr>
              <a:t>Possible solution</a:t>
            </a:r>
          </a:p>
          <a:p>
            <a:pPr marL="457200" indent="-457200">
              <a:buFont typeface="Arial"/>
              <a:buChar char="•"/>
            </a:pPr>
            <a:r>
              <a:rPr lang="en-GB" sz="2800" dirty="0">
                <a:solidFill>
                  <a:srgbClr val="000000"/>
                </a:solidFill>
              </a:rPr>
              <a:t>Item-based collaborative filtering</a:t>
            </a:r>
          </a:p>
          <a:p>
            <a:pPr marL="457200" indent="-457200">
              <a:buFont typeface="Arial"/>
              <a:buChar char="•"/>
            </a:pPr>
            <a:endParaRPr lang="en-GB" sz="2800" dirty="0">
              <a:solidFill>
                <a:srgbClr val="000000"/>
              </a:solidFill>
            </a:endParaRP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064699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Item-based Collaborative Filtering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sz="2800" dirty="0">
                    <a:solidFill>
                      <a:srgbClr val="000000"/>
                    </a:solidFill>
                  </a:rPr>
                  <a:t>The basic technique: use the similarity between items (and not users) to make predictions</a:t>
                </a:r>
              </a:p>
              <a:p>
                <a:pPr marL="457200" indent="-457200">
                  <a:buFont typeface="Arial"/>
                  <a:buChar char="•"/>
                </a:pPr>
                <a:r>
                  <a:rPr lang="en-GB" sz="2800" dirty="0">
                    <a:solidFill>
                      <a:srgbClr val="000000"/>
                    </a:solidFill>
                  </a:rPr>
                  <a:t>Given a user </a:t>
                </a:r>
                <a14:m>
                  <m:oMath xmlns:m="http://schemas.openxmlformats.org/officeDocument/2006/math">
                    <m:r>
                      <a:rPr lang="fr-CH" sz="2800" i="1">
                        <a:latin typeface="Cambria Math" charset="0"/>
                        <a:ea typeface="Cambria Math" charset="0"/>
                        <a:cs typeface="Cambria Math" charset="0"/>
                      </a:rPr>
                      <m:t>𝑥</m:t>
                    </m:r>
                  </m:oMath>
                </a14:m>
                <a:r>
                  <a:rPr lang="en-GB" sz="2800" dirty="0">
                    <a:solidFill>
                      <a:srgbClr val="000000"/>
                    </a:solidFill>
                  </a:rPr>
                  <a:t> and an item </a:t>
                </a:r>
                <a14:m>
                  <m:oMath xmlns:m="http://schemas.openxmlformats.org/officeDocument/2006/math">
                    <m:r>
                      <a:rPr lang="fr-CH" sz="2800" i="1">
                        <a:latin typeface="Cambria Math" panose="02040503050406030204" pitchFamily="18" charset="0"/>
                      </a:rPr>
                      <m:t>𝑖</m:t>
                    </m:r>
                  </m:oMath>
                </a14:m>
                <a:r>
                  <a:rPr lang="en-GB" sz="2800" dirty="0">
                    <a:solidFill>
                      <a:srgbClr val="000000"/>
                    </a:solidFill>
                  </a:rPr>
                  <a:t> not rated by </a:t>
                </a:r>
                <a14:m>
                  <m:oMath xmlns:m="http://schemas.openxmlformats.org/officeDocument/2006/math">
                    <m:r>
                      <a:rPr lang="fr-CH" sz="2800" i="1">
                        <a:latin typeface="Cambria Math" charset="0"/>
                        <a:ea typeface="Cambria Math" charset="0"/>
                        <a:cs typeface="Cambria Math" charset="0"/>
                      </a:rPr>
                      <m:t>𝑥</m:t>
                    </m:r>
                  </m:oMath>
                </a14:m>
                <a:r>
                  <a:rPr lang="en-GB" sz="2800" dirty="0">
                    <a:solidFill>
                      <a:srgbClr val="000000"/>
                    </a:solidFill>
                  </a:rPr>
                  <a:t>, estimate the rating </a:t>
                </a:r>
                <a14:m>
                  <m:oMath xmlns:m="http://schemas.openxmlformats.org/officeDocument/2006/math">
                    <m:sSub>
                      <m:sSubPr>
                        <m:ctrlPr>
                          <a:rPr lang="en-US" sz="2800" i="1">
                            <a:latin typeface="Cambria Math" panose="02040503050406030204" pitchFamily="18" charset="0"/>
                          </a:rPr>
                        </m:ctrlPr>
                      </m:sSubPr>
                      <m:e>
                        <m:r>
                          <a:rPr lang="fr-CH" sz="2800" i="1">
                            <a:latin typeface="Cambria Math" charset="0"/>
                          </a:rPr>
                          <m:t>𝑟</m:t>
                        </m:r>
                      </m:e>
                      <m:sub>
                        <m:r>
                          <a:rPr lang="fr-CH" sz="2800" i="1">
                            <a:latin typeface="Cambria Math" charset="0"/>
                          </a:rPr>
                          <m:t>𝑥</m:t>
                        </m:r>
                      </m:sub>
                    </m:sSub>
                    <m:d>
                      <m:dPr>
                        <m:ctrlPr>
                          <a:rPr lang="fr-CH" sz="2800" i="1">
                            <a:latin typeface="Cambria Math" panose="02040503050406030204" pitchFamily="18" charset="0"/>
                          </a:rPr>
                        </m:ctrlPr>
                      </m:dPr>
                      <m:e>
                        <m:r>
                          <a:rPr lang="fr-CH" sz="2800" i="1">
                            <a:latin typeface="Cambria Math" panose="02040503050406030204" pitchFamily="18" charset="0"/>
                          </a:rPr>
                          <m:t>𝑖</m:t>
                        </m:r>
                      </m:e>
                    </m:d>
                  </m:oMath>
                </a14:m>
                <a:r>
                  <a:rPr lang="en-GB" sz="2800" dirty="0">
                    <a:solidFill>
                      <a:srgbClr val="000000"/>
                    </a:solidFill>
                  </a:rPr>
                  <a:t> by</a:t>
                </a:r>
              </a:p>
              <a:p>
                <a:pPr marL="457200" indent="-457200">
                  <a:buFont typeface="Arial"/>
                  <a:buChar char="•"/>
                </a:pPr>
                <a:endParaRPr lang="en-GB" sz="2800" dirty="0">
                  <a:solidFill>
                    <a:srgbClr val="000000"/>
                  </a:solidFill>
                </a:endParaRPr>
              </a:p>
              <a:p>
                <a:pPr marL="1200150" lvl="1" indent="-457200">
                  <a:buFont typeface="+mj-lt"/>
                  <a:buAutoNum type="arabicPeriod"/>
                </a:pPr>
                <a:r>
                  <a:rPr lang="en-GB" sz="2400" dirty="0">
                    <a:solidFill>
                      <a:srgbClr val="000000"/>
                    </a:solidFill>
                  </a:rPr>
                  <a:t>Find a set of items </a:t>
                </a:r>
                <a14:m>
                  <m:oMath xmlns:m="http://schemas.openxmlformats.org/officeDocument/2006/math">
                    <m:sSub>
                      <m:sSubPr>
                        <m:ctrlPr>
                          <a:rPr lang="fr-CH" sz="2400" i="1">
                            <a:latin typeface="Cambria Math" panose="02040503050406030204" pitchFamily="18" charset="0"/>
                            <a:ea typeface="Cambria Math" charset="0"/>
                            <a:cs typeface="Cambria Math" charset="0"/>
                          </a:rPr>
                        </m:ctrlPr>
                      </m:sSubPr>
                      <m:e>
                        <m:r>
                          <a:rPr lang="fr-CH" sz="2400" i="1">
                            <a:latin typeface="Cambria Math" charset="0"/>
                            <a:ea typeface="Cambria Math" charset="0"/>
                            <a:cs typeface="Cambria Math" charset="0"/>
                          </a:rPr>
                          <m:t>𝑁</m:t>
                        </m:r>
                      </m:e>
                      <m:sub>
                        <m:r>
                          <a:rPr lang="fr-CH" sz="2400" i="1">
                            <a:latin typeface="Cambria Math" charset="0"/>
                            <a:ea typeface="Cambria Math" charset="0"/>
                            <a:cs typeface="Cambria Math" charset="0"/>
                          </a:rPr>
                          <m:t>𝐼</m:t>
                        </m:r>
                      </m:sub>
                    </m:sSub>
                    <m:r>
                      <m:rPr>
                        <m:brk m:alnAt="7"/>
                      </m:rPr>
                      <a:rPr lang="fr-CH" sz="2400" i="1">
                        <a:latin typeface="Cambria Math" charset="0"/>
                        <a:ea typeface="Cambria Math" charset="0"/>
                        <a:cs typeface="Cambria Math" charset="0"/>
                      </a:rPr>
                      <m:t>(</m:t>
                    </m:r>
                    <m:r>
                      <a:rPr lang="fr-CH" sz="2400" b="0" i="1" smtClean="0">
                        <a:latin typeface="Cambria Math" panose="02040503050406030204" pitchFamily="18" charset="0"/>
                        <a:ea typeface="Cambria Math" charset="0"/>
                        <a:cs typeface="Cambria Math" charset="0"/>
                      </a:rPr>
                      <m:t>𝑖</m:t>
                    </m:r>
                    <m:r>
                      <a:rPr lang="fr-CH" sz="2400" i="1">
                        <a:latin typeface="Cambria Math" charset="0"/>
                        <a:ea typeface="Cambria Math" charset="0"/>
                        <a:cs typeface="Cambria Math" charset="0"/>
                      </a:rPr>
                      <m:t>)</m:t>
                    </m:r>
                  </m:oMath>
                </a14:m>
                <a:r>
                  <a:rPr lang="en-GB" sz="2400" i="1" dirty="0">
                    <a:solidFill>
                      <a:srgbClr val="000000"/>
                    </a:solidFill>
                  </a:rPr>
                  <a:t> </a:t>
                </a:r>
                <a:r>
                  <a:rPr lang="en-GB" sz="2400" dirty="0">
                    <a:solidFill>
                      <a:srgbClr val="000000"/>
                    </a:solidFill>
                  </a:rPr>
                  <a:t>which are similar to </a:t>
                </a:r>
                <a14:m>
                  <m:oMath xmlns:m="http://schemas.openxmlformats.org/officeDocument/2006/math">
                    <m:r>
                      <a:rPr lang="fr-CH" sz="2400" i="1">
                        <a:latin typeface="Cambria Math" panose="02040503050406030204" pitchFamily="18" charset="0"/>
                      </a:rPr>
                      <m:t>𝑖</m:t>
                    </m:r>
                  </m:oMath>
                </a14:m>
                <a:r>
                  <a:rPr lang="en-GB" sz="2400" dirty="0">
                    <a:solidFill>
                      <a:srgbClr val="000000"/>
                    </a:solidFill>
                  </a:rPr>
                  <a:t> and that have been rated by </a:t>
                </a:r>
                <a14:m>
                  <m:oMath xmlns:m="http://schemas.openxmlformats.org/officeDocument/2006/math">
                    <m:r>
                      <a:rPr lang="fr-CH" sz="2400" i="1">
                        <a:latin typeface="Cambria Math" charset="0"/>
                        <a:ea typeface="Cambria Math" charset="0"/>
                        <a:cs typeface="Cambria Math" charset="0"/>
                      </a:rPr>
                      <m:t>𝑥</m:t>
                    </m:r>
                  </m:oMath>
                </a14:m>
                <a:endParaRPr lang="en-GB" sz="2400" dirty="0">
                  <a:solidFill>
                    <a:srgbClr val="000000"/>
                  </a:solidFill>
                </a:endParaRPr>
              </a:p>
              <a:p>
                <a:pPr marL="1200150" lvl="1" indent="-457200">
                  <a:buFont typeface="+mj-lt"/>
                  <a:buAutoNum type="arabicPeriod"/>
                </a:pPr>
                <a:r>
                  <a:rPr lang="en-GB" sz="2400" dirty="0">
                    <a:solidFill>
                      <a:srgbClr val="000000"/>
                    </a:solidFill>
                  </a:rPr>
                  <a:t>Aggregate the ratings of the items in </a:t>
                </a:r>
                <a14:m>
                  <m:oMath xmlns:m="http://schemas.openxmlformats.org/officeDocument/2006/math">
                    <m:sSub>
                      <m:sSubPr>
                        <m:ctrlPr>
                          <a:rPr lang="fr-CH" sz="2400" i="1">
                            <a:latin typeface="Cambria Math" panose="02040503050406030204" pitchFamily="18" charset="0"/>
                            <a:ea typeface="Cambria Math" charset="0"/>
                            <a:cs typeface="Cambria Math" charset="0"/>
                          </a:rPr>
                        </m:ctrlPr>
                      </m:sSubPr>
                      <m:e>
                        <m:r>
                          <a:rPr lang="fr-CH" sz="2400" i="1">
                            <a:latin typeface="Cambria Math" charset="0"/>
                            <a:ea typeface="Cambria Math" charset="0"/>
                            <a:cs typeface="Cambria Math" charset="0"/>
                          </a:rPr>
                          <m:t>𝑁</m:t>
                        </m:r>
                      </m:e>
                      <m:sub>
                        <m:r>
                          <a:rPr lang="fr-CH" sz="2400" i="1">
                            <a:latin typeface="Cambria Math" charset="0"/>
                            <a:ea typeface="Cambria Math" charset="0"/>
                            <a:cs typeface="Cambria Math" charset="0"/>
                          </a:rPr>
                          <m:t>𝐼</m:t>
                        </m:r>
                      </m:sub>
                    </m:sSub>
                    <m:r>
                      <m:rPr>
                        <m:brk m:alnAt="7"/>
                      </m:rPr>
                      <a:rPr lang="fr-CH" sz="2400" i="1">
                        <a:latin typeface="Cambria Math" charset="0"/>
                        <a:ea typeface="Cambria Math" charset="0"/>
                        <a:cs typeface="Cambria Math" charset="0"/>
                      </a:rPr>
                      <m:t>(</m:t>
                    </m:r>
                    <m:r>
                      <a:rPr lang="fr-CH" sz="2400" i="1">
                        <a:latin typeface="Cambria Math" panose="02040503050406030204" pitchFamily="18" charset="0"/>
                        <a:ea typeface="Cambria Math" charset="0"/>
                        <a:cs typeface="Cambria Math" charset="0"/>
                      </a:rPr>
                      <m:t>𝑖</m:t>
                    </m:r>
                    <m:r>
                      <a:rPr lang="fr-CH" sz="2400" i="1">
                        <a:latin typeface="Cambria Math" charset="0"/>
                        <a:ea typeface="Cambria Math" charset="0"/>
                        <a:cs typeface="Cambria Math" charset="0"/>
                      </a:rPr>
                      <m:t>)</m:t>
                    </m:r>
                  </m:oMath>
                </a14:m>
                <a:r>
                  <a:rPr lang="en-GB" sz="2400" i="1" dirty="0">
                    <a:solidFill>
                      <a:srgbClr val="000000"/>
                    </a:solidFill>
                  </a:rPr>
                  <a:t> </a:t>
                </a:r>
                <a:r>
                  <a:rPr lang="en-GB" sz="2400" dirty="0">
                    <a:solidFill>
                      <a:srgbClr val="000000"/>
                    </a:solidFill>
                  </a:rPr>
                  <a:t>and use the aggregation as prediction of </a:t>
                </a:r>
                <a14:m>
                  <m:oMath xmlns:m="http://schemas.openxmlformats.org/officeDocument/2006/math">
                    <m:sSub>
                      <m:sSubPr>
                        <m:ctrlPr>
                          <a:rPr lang="en-US" sz="2400" i="1">
                            <a:latin typeface="Cambria Math" panose="02040503050406030204" pitchFamily="18" charset="0"/>
                          </a:rPr>
                        </m:ctrlPr>
                      </m:sSubPr>
                      <m:e>
                        <m:r>
                          <a:rPr lang="fr-CH" sz="2400" i="1">
                            <a:latin typeface="Cambria Math" charset="0"/>
                          </a:rPr>
                          <m:t>𝑟</m:t>
                        </m:r>
                      </m:e>
                      <m:sub>
                        <m:r>
                          <a:rPr lang="fr-CH" sz="2400" i="1">
                            <a:latin typeface="Cambria Math" charset="0"/>
                          </a:rPr>
                          <m:t>𝑥</m:t>
                        </m:r>
                      </m:sub>
                    </m:sSub>
                    <m:d>
                      <m:dPr>
                        <m:ctrlPr>
                          <a:rPr lang="fr-CH" sz="2400" i="1">
                            <a:latin typeface="Cambria Math" panose="02040503050406030204" pitchFamily="18" charset="0"/>
                          </a:rPr>
                        </m:ctrlPr>
                      </m:dPr>
                      <m:e>
                        <m:r>
                          <a:rPr lang="fr-CH" sz="2400" i="1">
                            <a:latin typeface="Cambria Math" panose="02040503050406030204" pitchFamily="18" charset="0"/>
                          </a:rPr>
                          <m:t>𝑖</m:t>
                        </m:r>
                      </m:e>
                    </m:d>
                  </m:oMath>
                </a14:m>
                <a:r>
                  <a:rPr lang="en-GB" sz="2400" dirty="0">
                    <a:solidFill>
                      <a:srgbClr val="000000"/>
                    </a:solidFill>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4" t="-1259" r="-2290"/>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393313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BAFA1-F5CE-4E4E-B2EE-1817BF2B64BE}"/>
              </a:ext>
            </a:extLst>
          </p:cNvPr>
          <p:cNvSpPr>
            <a:spLocks noGrp="1"/>
          </p:cNvSpPr>
          <p:nvPr>
            <p:ph type="title"/>
          </p:nvPr>
        </p:nvSpPr>
        <p:spPr>
          <a:xfrm>
            <a:off x="152400" y="304800"/>
            <a:ext cx="8812088" cy="914400"/>
          </a:xfrm>
        </p:spPr>
        <p:txBody>
          <a:bodyPr/>
          <a:lstStyle/>
          <a:p>
            <a:r>
              <a:rPr lang="en-GB" dirty="0"/>
              <a:t>Item-based Collaborative Filtering illustrated</a:t>
            </a:r>
            <a:endParaRPr lang="en-US"/>
          </a:p>
        </p:txBody>
      </p:sp>
      <p:sp>
        <p:nvSpPr>
          <p:cNvPr id="4" name="Footer Placeholder 3">
            <a:extLst>
              <a:ext uri="{FF2B5EF4-FFF2-40B4-BE49-F238E27FC236}">
                <a16:creationId xmlns:a16="http://schemas.microsoft.com/office/drawing/2014/main" id="{CCD32C5F-4074-9048-83DE-376151256DD2}"/>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a:extLst>
              <a:ext uri="{FF2B5EF4-FFF2-40B4-BE49-F238E27FC236}">
                <a16:creationId xmlns:a16="http://schemas.microsoft.com/office/drawing/2014/main" id="{4F050D9B-FB3B-CF4F-AB8D-30A38A76E087}"/>
              </a:ext>
            </a:extLst>
          </p:cNvPr>
          <p:cNvPicPr>
            <a:picLocks noChangeAspect="1"/>
          </p:cNvPicPr>
          <p:nvPr/>
        </p:nvPicPr>
        <p:blipFill>
          <a:blip r:embed="rId2"/>
          <a:stretch>
            <a:fillRect/>
          </a:stretch>
        </p:blipFill>
        <p:spPr>
          <a:xfrm>
            <a:off x="1953444" y="1645732"/>
            <a:ext cx="1162968" cy="1162968"/>
          </a:xfrm>
          <a:prstGeom prst="rect">
            <a:avLst/>
          </a:prstGeom>
        </p:spPr>
      </p:pic>
      <p:pic>
        <p:nvPicPr>
          <p:cNvPr id="6" name="Picture 5">
            <a:extLst>
              <a:ext uri="{FF2B5EF4-FFF2-40B4-BE49-F238E27FC236}">
                <a16:creationId xmlns:a16="http://schemas.microsoft.com/office/drawing/2014/main" id="{9C57FD54-63BF-7F4E-9DC2-A6FCAB72A9F6}"/>
              </a:ext>
            </a:extLst>
          </p:cNvPr>
          <p:cNvPicPr>
            <a:picLocks noChangeAspect="1"/>
          </p:cNvPicPr>
          <p:nvPr/>
        </p:nvPicPr>
        <p:blipFill>
          <a:blip r:embed="rId3"/>
          <a:stretch>
            <a:fillRect/>
          </a:stretch>
        </p:blipFill>
        <p:spPr>
          <a:xfrm>
            <a:off x="5841876" y="1759216"/>
            <a:ext cx="936000" cy="936000"/>
          </a:xfrm>
          <a:prstGeom prst="rect">
            <a:avLst/>
          </a:prstGeom>
        </p:spPr>
      </p:pic>
      <p:pic>
        <p:nvPicPr>
          <p:cNvPr id="8" name="Picture 7">
            <a:extLst>
              <a:ext uri="{FF2B5EF4-FFF2-40B4-BE49-F238E27FC236}">
                <a16:creationId xmlns:a16="http://schemas.microsoft.com/office/drawing/2014/main" id="{378DBC46-2839-E643-9EE0-6740B3CC0E01}"/>
              </a:ext>
            </a:extLst>
          </p:cNvPr>
          <p:cNvPicPr>
            <a:picLocks noChangeAspect="1"/>
          </p:cNvPicPr>
          <p:nvPr/>
        </p:nvPicPr>
        <p:blipFill>
          <a:blip r:embed="rId4"/>
          <a:stretch>
            <a:fillRect/>
          </a:stretch>
        </p:blipFill>
        <p:spPr>
          <a:xfrm>
            <a:off x="3206369" y="3916098"/>
            <a:ext cx="936000" cy="936000"/>
          </a:xfrm>
          <a:prstGeom prst="rect">
            <a:avLst/>
          </a:prstGeom>
        </p:spPr>
      </p:pic>
      <p:pic>
        <p:nvPicPr>
          <p:cNvPr id="9" name="Picture 8">
            <a:extLst>
              <a:ext uri="{FF2B5EF4-FFF2-40B4-BE49-F238E27FC236}">
                <a16:creationId xmlns:a16="http://schemas.microsoft.com/office/drawing/2014/main" id="{9CD092D6-0E7E-4340-AFE8-A376920520BD}"/>
              </a:ext>
            </a:extLst>
          </p:cNvPr>
          <p:cNvPicPr>
            <a:picLocks noChangeAspect="1"/>
          </p:cNvPicPr>
          <p:nvPr/>
        </p:nvPicPr>
        <p:blipFill>
          <a:blip r:embed="rId5"/>
          <a:stretch>
            <a:fillRect/>
          </a:stretch>
        </p:blipFill>
        <p:spPr>
          <a:xfrm>
            <a:off x="4142473" y="4132122"/>
            <a:ext cx="936104" cy="936104"/>
          </a:xfrm>
          <a:prstGeom prst="rect">
            <a:avLst/>
          </a:prstGeom>
        </p:spPr>
      </p:pic>
      <p:pic>
        <p:nvPicPr>
          <p:cNvPr id="10" name="Picture 9">
            <a:extLst>
              <a:ext uri="{FF2B5EF4-FFF2-40B4-BE49-F238E27FC236}">
                <a16:creationId xmlns:a16="http://schemas.microsoft.com/office/drawing/2014/main" id="{67F555D1-F0AD-2E45-933C-FB725539406D}"/>
              </a:ext>
            </a:extLst>
          </p:cNvPr>
          <p:cNvPicPr>
            <a:picLocks noChangeAspect="1"/>
          </p:cNvPicPr>
          <p:nvPr/>
        </p:nvPicPr>
        <p:blipFill>
          <a:blip r:embed="rId3"/>
          <a:stretch>
            <a:fillRect/>
          </a:stretch>
        </p:blipFill>
        <p:spPr>
          <a:xfrm>
            <a:off x="4142473" y="3412146"/>
            <a:ext cx="936000" cy="936000"/>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591FDB9-BDF6-A441-872C-552BAFFB442F}"/>
                  </a:ext>
                </a:extLst>
              </p:cNvPr>
              <p:cNvSpPr/>
              <p:nvPr/>
            </p:nvSpPr>
            <p:spPr>
              <a:xfrm>
                <a:off x="2086055" y="1100163"/>
                <a:ext cx="897746" cy="400110"/>
              </a:xfrm>
              <a:prstGeom prst="rect">
                <a:avLst/>
              </a:prstGeom>
            </p:spPr>
            <p:txBody>
              <a:bodyPr wrap="none">
                <a:spAutoFit/>
              </a:bodyPr>
              <a:lstStyle/>
              <a:p>
                <a:r>
                  <a:rPr lang="en-GB" sz="2000" dirty="0">
                    <a:solidFill>
                      <a:srgbClr val="000000"/>
                    </a:solidFill>
                  </a:rPr>
                  <a:t>user </a:t>
                </a:r>
                <a14:m>
                  <m:oMath xmlns:m="http://schemas.openxmlformats.org/officeDocument/2006/math">
                    <m:r>
                      <a:rPr lang="fr-CH" sz="2000" i="1">
                        <a:latin typeface="Cambria Math" charset="0"/>
                        <a:ea typeface="Cambria Math" charset="0"/>
                        <a:cs typeface="Cambria Math" charset="0"/>
                      </a:rPr>
                      <m:t>𝑥</m:t>
                    </m:r>
                  </m:oMath>
                </a14:m>
                <a:r>
                  <a:rPr lang="en-GB" sz="2000" dirty="0">
                    <a:solidFill>
                      <a:srgbClr val="000000"/>
                    </a:solidFill>
                  </a:rPr>
                  <a:t> </a:t>
                </a:r>
                <a:endParaRPr lang="en-US" sz="2000"/>
              </a:p>
            </p:txBody>
          </p:sp>
        </mc:Choice>
        <mc:Fallback xmlns="">
          <p:sp>
            <p:nvSpPr>
              <p:cNvPr id="11" name="Rectangle 10">
                <a:extLst>
                  <a:ext uri="{FF2B5EF4-FFF2-40B4-BE49-F238E27FC236}">
                    <a16:creationId xmlns:a16="http://schemas.microsoft.com/office/drawing/2014/main" id="{C591FDB9-BDF6-A441-872C-552BAFFB442F}"/>
                  </a:ext>
                </a:extLst>
              </p:cNvPr>
              <p:cNvSpPr>
                <a:spLocks noRot="1" noChangeAspect="1" noMove="1" noResize="1" noEditPoints="1" noAdjustHandles="1" noChangeArrowheads="1" noChangeShapeType="1" noTextEdit="1"/>
              </p:cNvSpPr>
              <p:nvPr/>
            </p:nvSpPr>
            <p:spPr>
              <a:xfrm>
                <a:off x="2086055" y="1100163"/>
                <a:ext cx="897746" cy="400110"/>
              </a:xfrm>
              <a:prstGeom prst="rect">
                <a:avLst/>
              </a:prstGeom>
              <a:blipFill>
                <a:blip r:embed="rId6"/>
                <a:stretch>
                  <a:fillRect l="-5556" t="-625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E17CA5D-FAE4-134C-B1BB-480245734BF3}"/>
                  </a:ext>
                </a:extLst>
              </p:cNvPr>
              <p:cNvSpPr/>
              <p:nvPr/>
            </p:nvSpPr>
            <p:spPr>
              <a:xfrm>
                <a:off x="5985892" y="1134639"/>
                <a:ext cx="866520" cy="400110"/>
              </a:xfrm>
              <a:prstGeom prst="rect">
                <a:avLst/>
              </a:prstGeom>
            </p:spPr>
            <p:txBody>
              <a:bodyPr wrap="none">
                <a:spAutoFit/>
              </a:bodyPr>
              <a:lstStyle/>
              <a:p>
                <a:r>
                  <a:rPr lang="en-GB" sz="2000" dirty="0">
                    <a:solidFill>
                      <a:srgbClr val="000000"/>
                    </a:solidFill>
                  </a:rPr>
                  <a:t>item </a:t>
                </a:r>
                <a14:m>
                  <m:oMath xmlns:m="http://schemas.openxmlformats.org/officeDocument/2006/math">
                    <m:r>
                      <a:rPr lang="fr-CH" sz="2000" i="1">
                        <a:latin typeface="Cambria Math" panose="02040503050406030204" pitchFamily="18" charset="0"/>
                      </a:rPr>
                      <m:t>𝑖</m:t>
                    </m:r>
                  </m:oMath>
                </a14:m>
                <a:r>
                  <a:rPr lang="en-GB" sz="2000" dirty="0">
                    <a:solidFill>
                      <a:srgbClr val="000000"/>
                    </a:solidFill>
                  </a:rPr>
                  <a:t> </a:t>
                </a:r>
                <a:endParaRPr lang="en-US" sz="2000"/>
              </a:p>
            </p:txBody>
          </p:sp>
        </mc:Choice>
        <mc:Fallback xmlns="">
          <p:sp>
            <p:nvSpPr>
              <p:cNvPr id="12" name="Rectangle 11">
                <a:extLst>
                  <a:ext uri="{FF2B5EF4-FFF2-40B4-BE49-F238E27FC236}">
                    <a16:creationId xmlns:a16="http://schemas.microsoft.com/office/drawing/2014/main" id="{2E17CA5D-FAE4-134C-B1BB-480245734BF3}"/>
                  </a:ext>
                </a:extLst>
              </p:cNvPr>
              <p:cNvSpPr>
                <a:spLocks noRot="1" noChangeAspect="1" noMove="1" noResize="1" noEditPoints="1" noAdjustHandles="1" noChangeArrowheads="1" noChangeShapeType="1" noTextEdit="1"/>
              </p:cNvSpPr>
              <p:nvPr/>
            </p:nvSpPr>
            <p:spPr>
              <a:xfrm>
                <a:off x="5985892" y="1134639"/>
                <a:ext cx="866520" cy="400110"/>
              </a:xfrm>
              <a:prstGeom prst="rect">
                <a:avLst/>
              </a:prstGeom>
              <a:blipFill>
                <a:blip r:embed="rId7"/>
                <a:stretch>
                  <a:fillRect l="-5714" t="-606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4AAE3F3C-3BFD-1448-A485-5478404BC31E}"/>
                  </a:ext>
                </a:extLst>
              </p:cNvPr>
              <p:cNvSpPr/>
              <p:nvPr/>
            </p:nvSpPr>
            <p:spPr>
              <a:xfrm>
                <a:off x="3875268" y="1596343"/>
                <a:ext cx="1005853" cy="461665"/>
              </a:xfrm>
              <a:prstGeom prst="rect">
                <a:avLst/>
              </a:prstGeom>
            </p:spPr>
            <p:txBody>
              <a:bodyPr wrap="none">
                <a:spAutoFit/>
              </a:bodyPr>
              <a:lstStyle/>
              <a:p>
                <a14:m>
                  <m:oMath xmlns:m="http://schemas.openxmlformats.org/officeDocument/2006/math">
                    <m:sSub>
                      <m:sSubPr>
                        <m:ctrlPr>
                          <a:rPr lang="en-US" sz="2400" i="1">
                            <a:latin typeface="Cambria Math" panose="02040503050406030204" pitchFamily="18" charset="0"/>
                          </a:rPr>
                        </m:ctrlPr>
                      </m:sSubPr>
                      <m:e>
                        <m:r>
                          <a:rPr lang="fr-CH" sz="2400" i="1">
                            <a:latin typeface="Cambria Math" charset="0"/>
                          </a:rPr>
                          <m:t>𝑟</m:t>
                        </m:r>
                      </m:e>
                      <m:sub>
                        <m:r>
                          <a:rPr lang="fr-CH" sz="2400" i="1">
                            <a:latin typeface="Cambria Math" charset="0"/>
                          </a:rPr>
                          <m:t>𝑥</m:t>
                        </m:r>
                      </m:sub>
                    </m:sSub>
                    <m:d>
                      <m:dPr>
                        <m:ctrlPr>
                          <a:rPr lang="fr-CH" sz="2400" i="1">
                            <a:latin typeface="Cambria Math" panose="02040503050406030204" pitchFamily="18" charset="0"/>
                          </a:rPr>
                        </m:ctrlPr>
                      </m:dPr>
                      <m:e>
                        <m:r>
                          <a:rPr lang="fr-CH" sz="2400" i="1">
                            <a:latin typeface="Cambria Math" panose="02040503050406030204" pitchFamily="18" charset="0"/>
                          </a:rPr>
                          <m:t>𝑖</m:t>
                        </m:r>
                      </m:e>
                    </m:d>
                  </m:oMath>
                </a14:m>
                <a:r>
                  <a:rPr lang="en-GB" sz="2400" dirty="0">
                    <a:solidFill>
                      <a:srgbClr val="000000"/>
                    </a:solidFill>
                  </a:rPr>
                  <a:t> ?</a:t>
                </a:r>
                <a:endParaRPr lang="en-US" sz="2400"/>
              </a:p>
            </p:txBody>
          </p:sp>
        </mc:Choice>
        <mc:Fallback xmlns="">
          <p:sp>
            <p:nvSpPr>
              <p:cNvPr id="14" name="Rectangle 13">
                <a:extLst>
                  <a:ext uri="{FF2B5EF4-FFF2-40B4-BE49-F238E27FC236}">
                    <a16:creationId xmlns:a16="http://schemas.microsoft.com/office/drawing/2014/main" id="{4AAE3F3C-3BFD-1448-A485-5478404BC31E}"/>
                  </a:ext>
                </a:extLst>
              </p:cNvPr>
              <p:cNvSpPr>
                <a:spLocks noRot="1" noChangeAspect="1" noMove="1" noResize="1" noEditPoints="1" noAdjustHandles="1" noChangeArrowheads="1" noChangeShapeType="1" noTextEdit="1"/>
              </p:cNvSpPr>
              <p:nvPr/>
            </p:nvSpPr>
            <p:spPr>
              <a:xfrm>
                <a:off x="3875268" y="1596343"/>
                <a:ext cx="1005853" cy="461665"/>
              </a:xfrm>
              <a:prstGeom prst="rect">
                <a:avLst/>
              </a:prstGeom>
              <a:blipFill>
                <a:blip r:embed="rId8"/>
                <a:stretch>
                  <a:fillRect t="-8108" r="-8750" b="-27027"/>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FB537FB1-0D6B-4345-A60F-242116C7CA75}"/>
              </a:ext>
            </a:extLst>
          </p:cNvPr>
          <p:cNvCxnSpPr>
            <a:cxnSpLocks/>
          </p:cNvCxnSpPr>
          <p:nvPr/>
        </p:nvCxnSpPr>
        <p:spPr bwMode="auto">
          <a:xfrm>
            <a:off x="2555776" y="2808700"/>
            <a:ext cx="864096" cy="83632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A6327A7-FBA0-CB49-9866-CF83C9573807}"/>
                  </a:ext>
                </a:extLst>
              </p:cNvPr>
              <p:cNvSpPr/>
              <p:nvPr/>
            </p:nvSpPr>
            <p:spPr>
              <a:xfrm>
                <a:off x="1783304" y="5192059"/>
                <a:ext cx="4994572" cy="400110"/>
              </a:xfrm>
              <a:prstGeom prst="rect">
                <a:avLst/>
              </a:prstGeom>
            </p:spPr>
            <p:txBody>
              <a:bodyPr wrap="none">
                <a:spAutoFit/>
              </a:bodyPr>
              <a:lstStyle/>
              <a:p>
                <a:r>
                  <a:rPr lang="fr-CH" sz="2000" dirty="0">
                    <a:solidFill>
                      <a:srgbClr val="000000"/>
                    </a:solidFill>
                  </a:rPr>
                  <a:t>Items similar to the item i and rated </a:t>
                </a:r>
                <a:r>
                  <a:rPr lang="en-GB" sz="2000" dirty="0">
                    <a:solidFill>
                      <a:srgbClr val="000000"/>
                    </a:solidFill>
                  </a:rPr>
                  <a:t>by user </a:t>
                </a:r>
                <a14:m>
                  <m:oMath xmlns:m="http://schemas.openxmlformats.org/officeDocument/2006/math">
                    <m:r>
                      <a:rPr lang="fr-CH" sz="2000" i="1">
                        <a:latin typeface="Cambria Math" charset="0"/>
                        <a:ea typeface="Cambria Math" charset="0"/>
                        <a:cs typeface="Cambria Math" charset="0"/>
                      </a:rPr>
                      <m:t>𝑥</m:t>
                    </m:r>
                  </m:oMath>
                </a14:m>
                <a:r>
                  <a:rPr lang="fr-CH" sz="2000" dirty="0">
                    <a:solidFill>
                      <a:srgbClr val="000000"/>
                    </a:solidFill>
                  </a:rPr>
                  <a:t> </a:t>
                </a:r>
                <a:endParaRPr lang="en-US" sz="2000"/>
              </a:p>
            </p:txBody>
          </p:sp>
        </mc:Choice>
        <mc:Fallback xmlns="">
          <p:sp>
            <p:nvSpPr>
              <p:cNvPr id="16" name="Rectangle 15">
                <a:extLst>
                  <a:ext uri="{FF2B5EF4-FFF2-40B4-BE49-F238E27FC236}">
                    <a16:creationId xmlns:a16="http://schemas.microsoft.com/office/drawing/2014/main" id="{BA6327A7-FBA0-CB49-9866-CF83C9573807}"/>
                  </a:ext>
                </a:extLst>
              </p:cNvPr>
              <p:cNvSpPr>
                <a:spLocks noRot="1" noChangeAspect="1" noMove="1" noResize="1" noEditPoints="1" noAdjustHandles="1" noChangeArrowheads="1" noChangeShapeType="1" noTextEdit="1"/>
              </p:cNvSpPr>
              <p:nvPr/>
            </p:nvSpPr>
            <p:spPr>
              <a:xfrm>
                <a:off x="1783304" y="5192059"/>
                <a:ext cx="4994572" cy="400110"/>
              </a:xfrm>
              <a:prstGeom prst="rect">
                <a:avLst/>
              </a:prstGeom>
              <a:blipFill>
                <a:blip r:embed="rId9"/>
                <a:stretch>
                  <a:fillRect l="-506" t="-6250" b="-25000"/>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0C1A8B99-1AC4-D64D-AC40-B6497EECAFA1}"/>
              </a:ext>
            </a:extLst>
          </p:cNvPr>
          <p:cNvCxnSpPr>
            <a:cxnSpLocks/>
          </p:cNvCxnSpPr>
          <p:nvPr/>
        </p:nvCxnSpPr>
        <p:spPr bwMode="auto">
          <a:xfrm flipV="1">
            <a:off x="5171704" y="2675926"/>
            <a:ext cx="959246" cy="102181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5" name="Rectangle 24">
            <a:extLst>
              <a:ext uri="{FF2B5EF4-FFF2-40B4-BE49-F238E27FC236}">
                <a16:creationId xmlns:a16="http://schemas.microsoft.com/office/drawing/2014/main" id="{32F3D48C-1FC7-3B42-842B-9186A5E47A9D}"/>
              </a:ext>
            </a:extLst>
          </p:cNvPr>
          <p:cNvSpPr/>
          <p:nvPr/>
        </p:nvSpPr>
        <p:spPr>
          <a:xfrm>
            <a:off x="5985892" y="3187379"/>
            <a:ext cx="2561022" cy="400110"/>
          </a:xfrm>
          <a:prstGeom prst="rect">
            <a:avLst/>
          </a:prstGeom>
        </p:spPr>
        <p:txBody>
          <a:bodyPr wrap="none">
            <a:spAutoFit/>
          </a:bodyPr>
          <a:lstStyle/>
          <a:p>
            <a:r>
              <a:rPr lang="fr-CH" sz="2000" dirty="0">
                <a:solidFill>
                  <a:srgbClr val="000000"/>
                </a:solidFill>
              </a:rPr>
              <a:t>Aggregate their ratings</a:t>
            </a:r>
            <a:endParaRPr lang="en-US" sz="2000"/>
          </a:p>
        </p:txBody>
      </p:sp>
    </p:spTree>
    <p:extLst>
      <p:ext uri="{BB962C8B-B14F-4D97-AF65-F5344CB8AC3E}">
        <p14:creationId xmlns:p14="http://schemas.microsoft.com/office/powerpoint/2010/main" val="2728504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Similarity Between Items</a:t>
            </a:r>
          </a:p>
        </p:txBody>
      </p:sp>
      <p:sp>
        <p:nvSpPr>
          <p:cNvPr id="3" name="Content Placeholder 2"/>
          <p:cNvSpPr>
            <a:spLocks noGrp="1"/>
          </p:cNvSpPr>
          <p:nvPr>
            <p:ph idx="1"/>
          </p:nvPr>
        </p:nvSpPr>
        <p:spPr/>
        <p:txBody>
          <a:bodyPr/>
          <a:lstStyle/>
          <a:p>
            <a:endParaRPr lang="en-GB" sz="2800" dirty="0">
              <a:solidFill>
                <a:srgbClr val="000000"/>
              </a:solidFill>
            </a:endParaRPr>
          </a:p>
          <a:p>
            <a:endParaRPr lang="en-GB" sz="2800" dirty="0">
              <a:solidFill>
                <a:srgbClr val="000000"/>
              </a:solidFill>
            </a:endParaRPr>
          </a:p>
          <a:p>
            <a:endParaRPr lang="en-GB" sz="2800" dirty="0">
              <a:solidFill>
                <a:srgbClr val="000000"/>
              </a:solidFill>
            </a:endParaRPr>
          </a:p>
          <a:p>
            <a:endParaRPr lang="en-GB" sz="2800" dirty="0">
              <a:solidFill>
                <a:srgbClr val="000000"/>
              </a:solidFill>
            </a:endParaRPr>
          </a:p>
          <a:p>
            <a:endParaRPr lang="en-GB" sz="2800" dirty="0">
              <a:solidFill>
                <a:srgbClr val="000000"/>
              </a:solidFill>
            </a:endParaRPr>
          </a:p>
          <a:p>
            <a:pPr marL="457200" lvl="1" indent="0">
              <a:buNone/>
            </a:pPr>
            <a:endParaRPr lang="en-GB" sz="2400" dirty="0">
              <a:solidFill>
                <a:srgbClr val="000000"/>
              </a:solidFill>
            </a:endParaRPr>
          </a:p>
          <a:p>
            <a:pPr marL="457200" lvl="1" indent="0">
              <a:buNone/>
            </a:pPr>
            <a:r>
              <a:rPr lang="en-GB" sz="2400" dirty="0" err="1">
                <a:solidFill>
                  <a:srgbClr val="000000"/>
                </a:solidFill>
              </a:rPr>
              <a:t>sim</a:t>
            </a:r>
            <a:r>
              <a:rPr lang="en-GB" sz="2400" baseline="-25000" dirty="0" err="1">
                <a:solidFill>
                  <a:srgbClr val="000000"/>
                </a:solidFill>
              </a:rPr>
              <a:t>corr</a:t>
            </a:r>
            <a:r>
              <a:rPr lang="en-GB" sz="2400" dirty="0">
                <a:solidFill>
                  <a:srgbClr val="000000"/>
                </a:solidFill>
              </a:rPr>
              <a:t>(item5, item1) = 0.97</a:t>
            </a:r>
          </a:p>
          <a:p>
            <a:pPr marL="457200" lvl="1" indent="0">
              <a:buNone/>
            </a:pPr>
            <a:r>
              <a:rPr lang="en-GB" sz="2400" dirty="0" err="1">
                <a:solidFill>
                  <a:srgbClr val="000000"/>
                </a:solidFill>
              </a:rPr>
              <a:t>sim</a:t>
            </a:r>
            <a:r>
              <a:rPr lang="en-GB" sz="2400" baseline="-25000" dirty="0" err="1">
                <a:solidFill>
                  <a:srgbClr val="000000"/>
                </a:solidFill>
              </a:rPr>
              <a:t>corr</a:t>
            </a:r>
            <a:r>
              <a:rPr lang="en-GB" sz="2400" dirty="0">
                <a:solidFill>
                  <a:srgbClr val="000000"/>
                </a:solidFill>
              </a:rPr>
              <a:t>(item5, item2) = -0.48</a:t>
            </a:r>
          </a:p>
          <a:p>
            <a:pPr marL="457200" lvl="1" indent="0">
              <a:buNone/>
            </a:pPr>
            <a:r>
              <a:rPr lang="en-GB" sz="2400" dirty="0" err="1">
                <a:solidFill>
                  <a:srgbClr val="000000"/>
                </a:solidFill>
              </a:rPr>
              <a:t>sim</a:t>
            </a:r>
            <a:r>
              <a:rPr lang="en-GB" sz="2400" baseline="-25000" dirty="0" err="1">
                <a:solidFill>
                  <a:srgbClr val="000000"/>
                </a:solidFill>
              </a:rPr>
              <a:t>corr</a:t>
            </a:r>
            <a:r>
              <a:rPr lang="en-GB" sz="2400" dirty="0">
                <a:solidFill>
                  <a:srgbClr val="000000"/>
                </a:solidFill>
              </a:rPr>
              <a:t>(item5, item3) = -0.43</a:t>
            </a:r>
          </a:p>
          <a:p>
            <a:pPr marL="457200" lvl="1" indent="0">
              <a:buNone/>
            </a:pPr>
            <a:r>
              <a:rPr lang="en-GB" sz="2400" dirty="0" err="1">
                <a:solidFill>
                  <a:srgbClr val="000000"/>
                </a:solidFill>
              </a:rPr>
              <a:t>sim</a:t>
            </a:r>
            <a:r>
              <a:rPr lang="en-GB" sz="2400" baseline="-25000" dirty="0" err="1">
                <a:solidFill>
                  <a:srgbClr val="000000"/>
                </a:solidFill>
              </a:rPr>
              <a:t>corr</a:t>
            </a:r>
            <a:r>
              <a:rPr lang="en-GB" sz="2400" dirty="0">
                <a:solidFill>
                  <a:srgbClr val="000000"/>
                </a:solidFill>
              </a:rPr>
              <a:t>(item5, item4) = 0.58</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graphicFrame>
        <p:nvGraphicFramePr>
          <p:cNvPr id="6" name="Table 5"/>
          <p:cNvGraphicFramePr>
            <a:graphicFrameLocks noGrp="1"/>
          </p:cNvGraphicFramePr>
          <p:nvPr>
            <p:extLst/>
          </p:nvPr>
        </p:nvGraphicFramePr>
        <p:xfrm>
          <a:off x="1547664" y="1412776"/>
          <a:ext cx="6096000" cy="22250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370840">
                <a:tc>
                  <a:txBody>
                    <a:bodyPr/>
                    <a:lstStyle/>
                    <a:p>
                      <a:endParaRPr lang="en-GB" dirty="0">
                        <a:latin typeface="Calibri"/>
                        <a:cs typeface="Calibri"/>
                      </a:endParaRPr>
                    </a:p>
                  </a:txBody>
                  <a:tcPr/>
                </a:tc>
                <a:tc>
                  <a:txBody>
                    <a:bodyPr/>
                    <a:lstStyle/>
                    <a:p>
                      <a:r>
                        <a:rPr lang="en-GB" dirty="0">
                          <a:latin typeface="Calibri"/>
                          <a:cs typeface="Calibri"/>
                        </a:rPr>
                        <a:t>Item 1</a:t>
                      </a:r>
                    </a:p>
                  </a:txBody>
                  <a:tcPr/>
                </a:tc>
                <a:tc>
                  <a:txBody>
                    <a:bodyPr/>
                    <a:lstStyle/>
                    <a:p>
                      <a:r>
                        <a:rPr lang="en-GB" dirty="0">
                          <a:latin typeface="Calibri"/>
                          <a:cs typeface="Calibri"/>
                        </a:rPr>
                        <a:t>Item 2</a:t>
                      </a:r>
                    </a:p>
                  </a:txBody>
                  <a:tcPr/>
                </a:tc>
                <a:tc>
                  <a:txBody>
                    <a:bodyPr/>
                    <a:lstStyle/>
                    <a:p>
                      <a:r>
                        <a:rPr lang="en-GB" dirty="0">
                          <a:latin typeface="Calibri"/>
                          <a:cs typeface="Calibri"/>
                        </a:rPr>
                        <a:t>Item 3</a:t>
                      </a:r>
                    </a:p>
                  </a:txBody>
                  <a:tcPr/>
                </a:tc>
                <a:tc>
                  <a:txBody>
                    <a:bodyPr/>
                    <a:lstStyle/>
                    <a:p>
                      <a:r>
                        <a:rPr lang="en-GB" dirty="0">
                          <a:latin typeface="Calibri"/>
                          <a:cs typeface="Calibri"/>
                        </a:rPr>
                        <a:t>Item 4</a:t>
                      </a:r>
                    </a:p>
                  </a:txBody>
                  <a:tcPr/>
                </a:tc>
                <a:tc>
                  <a:txBody>
                    <a:bodyPr/>
                    <a:lstStyle/>
                    <a:p>
                      <a:r>
                        <a:rPr lang="en-GB" dirty="0">
                          <a:latin typeface="Calibri"/>
                          <a:cs typeface="Calibri"/>
                        </a:rPr>
                        <a:t>Item 5</a:t>
                      </a:r>
                    </a:p>
                  </a:txBody>
                  <a:tcPr/>
                </a:tc>
                <a:extLst>
                  <a:ext uri="{0D108BD9-81ED-4DB2-BD59-A6C34878D82A}">
                    <a16:rowId xmlns:a16="http://schemas.microsoft.com/office/drawing/2014/main" val="10000"/>
                  </a:ext>
                </a:extLst>
              </a:tr>
              <a:tr h="370840">
                <a:tc>
                  <a:txBody>
                    <a:bodyPr/>
                    <a:lstStyle/>
                    <a:p>
                      <a:r>
                        <a:rPr lang="en-GB" dirty="0">
                          <a:latin typeface="Calibri"/>
                          <a:cs typeface="Calibri"/>
                        </a:rPr>
                        <a:t>U</a:t>
                      </a:r>
                    </a:p>
                  </a:txBody>
                  <a:tcPr/>
                </a:tc>
                <a:tc>
                  <a:txBody>
                    <a:bodyPr/>
                    <a:lstStyle/>
                    <a:p>
                      <a:r>
                        <a:rPr lang="en-GB" dirty="0">
                          <a:latin typeface="Calibri"/>
                          <a:cs typeface="Calibri"/>
                        </a:rPr>
                        <a:t>5</a:t>
                      </a:r>
                    </a:p>
                  </a:txBody>
                  <a:tcPr/>
                </a:tc>
                <a:tc>
                  <a:txBody>
                    <a:bodyPr/>
                    <a:lstStyle/>
                    <a:p>
                      <a:r>
                        <a:rPr lang="en-GB" dirty="0">
                          <a:latin typeface="Calibri"/>
                          <a:cs typeface="Calibri"/>
                        </a:rPr>
                        <a:t>3</a:t>
                      </a:r>
                    </a:p>
                  </a:txBody>
                  <a:tcPr/>
                </a:tc>
                <a:tc>
                  <a:txBody>
                    <a:bodyPr/>
                    <a:lstStyle/>
                    <a:p>
                      <a:r>
                        <a:rPr lang="en-GB" dirty="0">
                          <a:latin typeface="Calibri"/>
                          <a:cs typeface="Calibri"/>
                        </a:rPr>
                        <a:t>4</a:t>
                      </a:r>
                    </a:p>
                  </a:txBody>
                  <a:tcPr/>
                </a:tc>
                <a:tc>
                  <a:txBody>
                    <a:bodyPr/>
                    <a:lstStyle/>
                    <a:p>
                      <a:r>
                        <a:rPr lang="en-GB" dirty="0">
                          <a:latin typeface="Calibri"/>
                          <a:cs typeface="Calibri"/>
                        </a:rPr>
                        <a:t>4</a:t>
                      </a:r>
                    </a:p>
                  </a:txBody>
                  <a:tcPr/>
                </a:tc>
                <a:tc>
                  <a:txBody>
                    <a:bodyPr/>
                    <a:lstStyle/>
                    <a:p>
                      <a:r>
                        <a:rPr lang="en-GB" dirty="0">
                          <a:latin typeface="Calibri"/>
                          <a:cs typeface="Calibri"/>
                        </a:rPr>
                        <a:t>???</a:t>
                      </a:r>
                    </a:p>
                  </a:txBody>
                  <a:tcPr>
                    <a:solidFill>
                      <a:srgbClr val="FFCC66"/>
                    </a:solidFill>
                  </a:tcPr>
                </a:tc>
                <a:extLst>
                  <a:ext uri="{0D108BD9-81ED-4DB2-BD59-A6C34878D82A}">
                    <a16:rowId xmlns:a16="http://schemas.microsoft.com/office/drawing/2014/main" val="10001"/>
                  </a:ext>
                </a:extLst>
              </a:tr>
              <a:tr h="370840">
                <a:tc>
                  <a:txBody>
                    <a:bodyPr/>
                    <a:lstStyle/>
                    <a:p>
                      <a:r>
                        <a:rPr lang="en-GB" dirty="0">
                          <a:latin typeface="Calibri"/>
                          <a:cs typeface="Calibri"/>
                        </a:rPr>
                        <a:t>User 1</a:t>
                      </a:r>
                    </a:p>
                  </a:txBody>
                  <a:tcPr/>
                </a:tc>
                <a:tc>
                  <a:txBody>
                    <a:bodyPr/>
                    <a:lstStyle/>
                    <a:p>
                      <a:r>
                        <a:rPr lang="en-GB" dirty="0">
                          <a:latin typeface="Calibri"/>
                          <a:cs typeface="Calibri"/>
                        </a:rPr>
                        <a:t>3</a:t>
                      </a:r>
                    </a:p>
                  </a:txBody>
                  <a:tcPr/>
                </a:tc>
                <a:tc>
                  <a:txBody>
                    <a:bodyPr/>
                    <a:lstStyle/>
                    <a:p>
                      <a:r>
                        <a:rPr lang="en-GB" dirty="0">
                          <a:latin typeface="Calibri"/>
                          <a:cs typeface="Calibri"/>
                        </a:rPr>
                        <a:t>1</a:t>
                      </a:r>
                    </a:p>
                  </a:txBody>
                  <a:tcPr/>
                </a:tc>
                <a:tc>
                  <a:txBody>
                    <a:bodyPr/>
                    <a:lstStyle/>
                    <a:p>
                      <a:r>
                        <a:rPr lang="en-GB" dirty="0">
                          <a:latin typeface="Calibri"/>
                          <a:cs typeface="Calibri"/>
                        </a:rPr>
                        <a:t>2</a:t>
                      </a:r>
                    </a:p>
                  </a:txBody>
                  <a:tcPr/>
                </a:tc>
                <a:tc>
                  <a:txBody>
                    <a:bodyPr/>
                    <a:lstStyle/>
                    <a:p>
                      <a:r>
                        <a:rPr lang="en-GB" dirty="0">
                          <a:latin typeface="Calibri"/>
                          <a:cs typeface="Calibri"/>
                        </a:rPr>
                        <a:t>3</a:t>
                      </a:r>
                    </a:p>
                  </a:txBody>
                  <a:tcPr/>
                </a:tc>
                <a:tc>
                  <a:txBody>
                    <a:bodyPr/>
                    <a:lstStyle/>
                    <a:p>
                      <a:r>
                        <a:rPr lang="en-GB" dirty="0">
                          <a:latin typeface="Calibri"/>
                          <a:cs typeface="Calibri"/>
                        </a:rPr>
                        <a:t>3</a:t>
                      </a:r>
                    </a:p>
                  </a:txBody>
                  <a:tcPr/>
                </a:tc>
                <a:extLst>
                  <a:ext uri="{0D108BD9-81ED-4DB2-BD59-A6C34878D82A}">
                    <a16:rowId xmlns:a16="http://schemas.microsoft.com/office/drawing/2014/main" val="10002"/>
                  </a:ext>
                </a:extLst>
              </a:tr>
              <a:tr h="370840">
                <a:tc>
                  <a:txBody>
                    <a:bodyPr/>
                    <a:lstStyle/>
                    <a:p>
                      <a:r>
                        <a:rPr lang="en-GB" dirty="0">
                          <a:latin typeface="Calibri"/>
                          <a:cs typeface="Calibri"/>
                        </a:rPr>
                        <a:t>User 2</a:t>
                      </a:r>
                    </a:p>
                  </a:txBody>
                  <a:tcPr/>
                </a:tc>
                <a:tc>
                  <a:txBody>
                    <a:bodyPr/>
                    <a:lstStyle/>
                    <a:p>
                      <a:r>
                        <a:rPr lang="en-GB" dirty="0">
                          <a:latin typeface="Calibri"/>
                          <a:cs typeface="Calibri"/>
                        </a:rPr>
                        <a:t>4</a:t>
                      </a:r>
                    </a:p>
                  </a:txBody>
                  <a:tcPr/>
                </a:tc>
                <a:tc>
                  <a:txBody>
                    <a:bodyPr/>
                    <a:lstStyle/>
                    <a:p>
                      <a:r>
                        <a:rPr lang="en-GB" dirty="0">
                          <a:latin typeface="Calibri"/>
                          <a:cs typeface="Calibri"/>
                        </a:rPr>
                        <a:t>3</a:t>
                      </a:r>
                    </a:p>
                  </a:txBody>
                  <a:tcPr/>
                </a:tc>
                <a:tc>
                  <a:txBody>
                    <a:bodyPr/>
                    <a:lstStyle/>
                    <a:p>
                      <a:r>
                        <a:rPr lang="en-GB" dirty="0">
                          <a:latin typeface="Calibri"/>
                          <a:cs typeface="Calibri"/>
                        </a:rPr>
                        <a:t>4</a:t>
                      </a:r>
                    </a:p>
                  </a:txBody>
                  <a:tcPr/>
                </a:tc>
                <a:tc>
                  <a:txBody>
                    <a:bodyPr/>
                    <a:lstStyle/>
                    <a:p>
                      <a:r>
                        <a:rPr lang="en-GB" dirty="0">
                          <a:latin typeface="Calibri"/>
                          <a:cs typeface="Calibri"/>
                        </a:rPr>
                        <a:t>3</a:t>
                      </a:r>
                    </a:p>
                  </a:txBody>
                  <a:tcPr/>
                </a:tc>
                <a:tc>
                  <a:txBody>
                    <a:bodyPr/>
                    <a:lstStyle/>
                    <a:p>
                      <a:r>
                        <a:rPr lang="en-GB" dirty="0">
                          <a:latin typeface="Calibri"/>
                          <a:cs typeface="Calibri"/>
                        </a:rPr>
                        <a:t>5</a:t>
                      </a:r>
                    </a:p>
                  </a:txBody>
                  <a:tcPr/>
                </a:tc>
                <a:extLst>
                  <a:ext uri="{0D108BD9-81ED-4DB2-BD59-A6C34878D82A}">
                    <a16:rowId xmlns:a16="http://schemas.microsoft.com/office/drawing/2014/main" val="10003"/>
                  </a:ext>
                </a:extLst>
              </a:tr>
              <a:tr h="370840">
                <a:tc>
                  <a:txBody>
                    <a:bodyPr/>
                    <a:lstStyle/>
                    <a:p>
                      <a:r>
                        <a:rPr lang="en-GB" dirty="0">
                          <a:latin typeface="Calibri"/>
                          <a:cs typeface="Calibri"/>
                        </a:rPr>
                        <a:t>User 3</a:t>
                      </a:r>
                    </a:p>
                  </a:txBody>
                  <a:tcPr/>
                </a:tc>
                <a:tc>
                  <a:txBody>
                    <a:bodyPr/>
                    <a:lstStyle/>
                    <a:p>
                      <a:r>
                        <a:rPr lang="en-GB" dirty="0">
                          <a:latin typeface="Calibri"/>
                          <a:cs typeface="Calibri"/>
                        </a:rPr>
                        <a:t>3</a:t>
                      </a:r>
                    </a:p>
                  </a:txBody>
                  <a:tcPr/>
                </a:tc>
                <a:tc>
                  <a:txBody>
                    <a:bodyPr/>
                    <a:lstStyle/>
                    <a:p>
                      <a:r>
                        <a:rPr lang="en-GB" dirty="0">
                          <a:latin typeface="Calibri"/>
                          <a:cs typeface="Calibri"/>
                        </a:rPr>
                        <a:t>3</a:t>
                      </a:r>
                    </a:p>
                  </a:txBody>
                  <a:tcPr/>
                </a:tc>
                <a:tc>
                  <a:txBody>
                    <a:bodyPr/>
                    <a:lstStyle/>
                    <a:p>
                      <a:r>
                        <a:rPr lang="en-GB" dirty="0">
                          <a:latin typeface="Calibri"/>
                          <a:cs typeface="Calibri"/>
                        </a:rPr>
                        <a:t>1</a:t>
                      </a:r>
                    </a:p>
                  </a:txBody>
                  <a:tcPr/>
                </a:tc>
                <a:tc>
                  <a:txBody>
                    <a:bodyPr/>
                    <a:lstStyle/>
                    <a:p>
                      <a:r>
                        <a:rPr lang="en-GB" dirty="0">
                          <a:latin typeface="Calibri"/>
                          <a:cs typeface="Calibri"/>
                        </a:rPr>
                        <a:t>5</a:t>
                      </a:r>
                    </a:p>
                  </a:txBody>
                  <a:tcPr/>
                </a:tc>
                <a:tc>
                  <a:txBody>
                    <a:bodyPr/>
                    <a:lstStyle/>
                    <a:p>
                      <a:r>
                        <a:rPr lang="en-GB" dirty="0">
                          <a:latin typeface="Calibri"/>
                          <a:cs typeface="Calibri"/>
                        </a:rPr>
                        <a:t>4</a:t>
                      </a:r>
                    </a:p>
                  </a:txBody>
                  <a:tcPr/>
                </a:tc>
                <a:extLst>
                  <a:ext uri="{0D108BD9-81ED-4DB2-BD59-A6C34878D82A}">
                    <a16:rowId xmlns:a16="http://schemas.microsoft.com/office/drawing/2014/main" val="10004"/>
                  </a:ext>
                </a:extLst>
              </a:tr>
              <a:tr h="370840">
                <a:tc>
                  <a:txBody>
                    <a:bodyPr/>
                    <a:lstStyle/>
                    <a:p>
                      <a:r>
                        <a:rPr lang="en-GB" dirty="0">
                          <a:latin typeface="Calibri"/>
                          <a:cs typeface="Calibri"/>
                        </a:rPr>
                        <a:t>User 4</a:t>
                      </a:r>
                    </a:p>
                  </a:txBody>
                  <a:tcPr/>
                </a:tc>
                <a:tc>
                  <a:txBody>
                    <a:bodyPr/>
                    <a:lstStyle/>
                    <a:p>
                      <a:r>
                        <a:rPr lang="en-GB" dirty="0">
                          <a:latin typeface="Calibri"/>
                          <a:cs typeface="Calibri"/>
                        </a:rPr>
                        <a:t>1</a:t>
                      </a:r>
                    </a:p>
                  </a:txBody>
                  <a:tcPr/>
                </a:tc>
                <a:tc>
                  <a:txBody>
                    <a:bodyPr/>
                    <a:lstStyle/>
                    <a:p>
                      <a:r>
                        <a:rPr lang="en-GB" dirty="0">
                          <a:latin typeface="Calibri"/>
                          <a:cs typeface="Calibri"/>
                        </a:rPr>
                        <a:t>5</a:t>
                      </a:r>
                    </a:p>
                  </a:txBody>
                  <a:tcPr/>
                </a:tc>
                <a:tc>
                  <a:txBody>
                    <a:bodyPr/>
                    <a:lstStyle/>
                    <a:p>
                      <a:r>
                        <a:rPr lang="en-GB" dirty="0">
                          <a:latin typeface="Calibri"/>
                          <a:cs typeface="Calibri"/>
                        </a:rPr>
                        <a:t>5</a:t>
                      </a:r>
                    </a:p>
                  </a:txBody>
                  <a:tcPr/>
                </a:tc>
                <a:tc>
                  <a:txBody>
                    <a:bodyPr/>
                    <a:lstStyle/>
                    <a:p>
                      <a:r>
                        <a:rPr lang="en-GB" dirty="0">
                          <a:latin typeface="Calibri"/>
                          <a:cs typeface="Calibri"/>
                        </a:rPr>
                        <a:t>2</a:t>
                      </a:r>
                    </a:p>
                  </a:txBody>
                  <a:tcPr/>
                </a:tc>
                <a:tc>
                  <a:txBody>
                    <a:bodyPr/>
                    <a:lstStyle/>
                    <a:p>
                      <a:r>
                        <a:rPr lang="en-GB" dirty="0">
                          <a:latin typeface="Calibri"/>
                          <a:cs typeface="Calibri"/>
                        </a:rPr>
                        <a:t>1</a:t>
                      </a:r>
                    </a:p>
                  </a:txBody>
                  <a:tcPr/>
                </a:tc>
                <a:extLst>
                  <a:ext uri="{0D108BD9-81ED-4DB2-BD59-A6C34878D82A}">
                    <a16:rowId xmlns:a16="http://schemas.microsoft.com/office/drawing/2014/main" val="10005"/>
                  </a:ext>
                </a:extLst>
              </a:tr>
            </a:tbl>
          </a:graphicData>
        </a:graphic>
      </p:graphicFrame>
      <p:grpSp>
        <p:nvGrpSpPr>
          <p:cNvPr id="10" name="Group 9"/>
          <p:cNvGrpSpPr/>
          <p:nvPr/>
        </p:nvGrpSpPr>
        <p:grpSpPr>
          <a:xfrm>
            <a:off x="2555776" y="2132856"/>
            <a:ext cx="5040560" cy="1512168"/>
            <a:chOff x="2555776" y="2132856"/>
            <a:chExt cx="5040560" cy="1512168"/>
          </a:xfrm>
        </p:grpSpPr>
        <p:sp>
          <p:nvSpPr>
            <p:cNvPr id="5" name="Rounded Rectangle 4"/>
            <p:cNvSpPr/>
            <p:nvPr/>
          </p:nvSpPr>
          <p:spPr bwMode="auto">
            <a:xfrm>
              <a:off x="6660232" y="2132856"/>
              <a:ext cx="936104" cy="1512168"/>
            </a:xfrm>
            <a:prstGeom prst="round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7" name="Rounded Rectangle 6"/>
            <p:cNvSpPr/>
            <p:nvPr/>
          </p:nvSpPr>
          <p:spPr bwMode="auto">
            <a:xfrm>
              <a:off x="2555776" y="2132856"/>
              <a:ext cx="936104" cy="1512168"/>
            </a:xfrm>
            <a:prstGeom prst="round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grpSp>
      <p:grpSp>
        <p:nvGrpSpPr>
          <p:cNvPr id="13" name="Group 12"/>
          <p:cNvGrpSpPr/>
          <p:nvPr/>
        </p:nvGrpSpPr>
        <p:grpSpPr>
          <a:xfrm>
            <a:off x="2411760" y="1700808"/>
            <a:ext cx="4896544" cy="576064"/>
            <a:chOff x="2411760" y="1700808"/>
            <a:chExt cx="3672408" cy="576064"/>
          </a:xfrm>
        </p:grpSpPr>
        <p:sp>
          <p:nvSpPr>
            <p:cNvPr id="11" name="Oval 10"/>
            <p:cNvSpPr/>
            <p:nvPr/>
          </p:nvSpPr>
          <p:spPr bwMode="auto">
            <a:xfrm>
              <a:off x="2411760" y="1700808"/>
              <a:ext cx="648072" cy="576064"/>
            </a:xfrm>
            <a:prstGeom prst="ellipse">
              <a:avLst/>
            </a:prstGeom>
            <a:noFill/>
            <a:ln w="31750" cap="flat" cmpd="sng" algn="ctr">
              <a:solidFill>
                <a:srgbClr val="FF66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12" name="Oval 11"/>
            <p:cNvSpPr/>
            <p:nvPr/>
          </p:nvSpPr>
          <p:spPr bwMode="auto">
            <a:xfrm>
              <a:off x="5436096" y="1700808"/>
              <a:ext cx="648072" cy="576064"/>
            </a:xfrm>
            <a:prstGeom prst="ellipse">
              <a:avLst/>
            </a:prstGeom>
            <a:noFill/>
            <a:ln w="31750" cap="flat" cmpd="sng" algn="ctr">
              <a:solidFill>
                <a:srgbClr val="FF66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grpSp>
    </p:spTree>
    <p:extLst>
      <p:ext uri="{BB962C8B-B14F-4D97-AF65-F5344CB8AC3E}">
        <p14:creationId xmlns:p14="http://schemas.microsoft.com/office/powerpoint/2010/main" val="244082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Aggregate the Ratings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eaLnBrk="1" hangingPunct="1"/>
                <a:r>
                  <a:rPr lang="en-US" sz="2800" dirty="0"/>
                  <a:t>A common aggregation function is</a:t>
                </a:r>
              </a:p>
              <a:p>
                <a:pPr eaLnBrk="1" hangingPunct="1"/>
                <a:endParaRPr lang="en-US" sz="2800" dirty="0"/>
              </a:p>
              <a:p>
                <a:pPr eaLnBrk="1" hangingPunct="1"/>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fr-CH" sz="2800" i="1">
                              <a:latin typeface="Cambria Math" charset="0"/>
                            </a:rPr>
                            <m:t>𝑟</m:t>
                          </m:r>
                        </m:e>
                        <m:sub>
                          <m:r>
                            <a:rPr lang="fr-CH" sz="2800" i="1">
                              <a:latin typeface="Cambria Math" charset="0"/>
                            </a:rPr>
                            <m:t>𝑥</m:t>
                          </m:r>
                        </m:sub>
                      </m:sSub>
                      <m:d>
                        <m:dPr>
                          <m:ctrlPr>
                            <a:rPr lang="fr-CH" sz="2800" i="1">
                              <a:latin typeface="Cambria Math" panose="02040503050406030204" pitchFamily="18" charset="0"/>
                            </a:rPr>
                          </m:ctrlPr>
                        </m:dPr>
                        <m:e>
                          <m:r>
                            <a:rPr lang="fr-CH" sz="2800" i="1">
                              <a:latin typeface="Cambria Math" charset="0"/>
                            </a:rPr>
                            <m:t>𝑎</m:t>
                          </m:r>
                        </m:e>
                      </m:d>
                      <m:r>
                        <a:rPr lang="fr-CH" sz="2800" i="1">
                          <a:latin typeface="Cambria Math" charset="0"/>
                        </a:rPr>
                        <m:t>=</m:t>
                      </m:r>
                      <m:f>
                        <m:fPr>
                          <m:ctrlPr>
                            <a:rPr lang="fr-CH" sz="2800" i="1">
                              <a:latin typeface="Cambria Math" panose="02040503050406030204" pitchFamily="18" charset="0"/>
                            </a:rPr>
                          </m:ctrlPr>
                        </m:fPr>
                        <m:num>
                          <m:nary>
                            <m:naryPr>
                              <m:chr m:val="∑"/>
                              <m:supHide m:val="on"/>
                              <m:ctrlPr>
                                <a:rPr lang="fr-CH" sz="2800" i="1">
                                  <a:latin typeface="Cambria Math" panose="02040503050406030204" pitchFamily="18" charset="0"/>
                                </a:rPr>
                              </m:ctrlPr>
                            </m:naryPr>
                            <m:sub>
                              <m:r>
                                <a:rPr lang="fr-CH" sz="2800" b="0" i="1" smtClean="0">
                                  <a:latin typeface="Cambria Math" charset="0"/>
                                </a:rPr>
                                <m:t>𝑏</m:t>
                              </m:r>
                              <m:r>
                                <a:rPr lang="fr-CH" sz="2800" i="1">
                                  <a:latin typeface="Cambria Math" charset="0"/>
                                  <a:ea typeface="Cambria Math" charset="0"/>
                                  <a:cs typeface="Cambria Math" charset="0"/>
                                </a:rPr>
                                <m:t>∈</m:t>
                              </m:r>
                              <m:sSub>
                                <m:sSubPr>
                                  <m:ctrlPr>
                                    <a:rPr lang="fr-CH" sz="2800" i="1">
                                      <a:latin typeface="Cambria Math" panose="02040503050406030204" pitchFamily="18" charset="0"/>
                                      <a:ea typeface="Cambria Math" charset="0"/>
                                      <a:cs typeface="Cambria Math" charset="0"/>
                                    </a:rPr>
                                  </m:ctrlPr>
                                </m:sSubPr>
                                <m:e>
                                  <m:r>
                                    <a:rPr lang="fr-CH" sz="2800" i="1">
                                      <a:latin typeface="Cambria Math" charset="0"/>
                                      <a:ea typeface="Cambria Math" charset="0"/>
                                      <a:cs typeface="Cambria Math" charset="0"/>
                                    </a:rPr>
                                    <m:t>𝑁</m:t>
                                  </m:r>
                                </m:e>
                                <m:sub>
                                  <m:r>
                                    <a:rPr lang="fr-CH" sz="2800" b="0" i="1" smtClean="0">
                                      <a:latin typeface="Cambria Math" charset="0"/>
                                      <a:ea typeface="Cambria Math" charset="0"/>
                                      <a:cs typeface="Cambria Math" charset="0"/>
                                    </a:rPr>
                                    <m:t>𝐼</m:t>
                                  </m:r>
                                </m:sub>
                              </m:sSub>
                              <m:r>
                                <m:rPr>
                                  <m:brk m:alnAt="7"/>
                                </m:rPr>
                                <a:rPr lang="fr-CH" sz="2800" i="1">
                                  <a:latin typeface="Cambria Math" charset="0"/>
                                  <a:ea typeface="Cambria Math" charset="0"/>
                                  <a:cs typeface="Cambria Math" charset="0"/>
                                </a:rPr>
                                <m:t>(</m:t>
                              </m:r>
                              <m:r>
                                <a:rPr lang="fr-CH" sz="2800" b="0" i="1" smtClean="0">
                                  <a:latin typeface="Cambria Math" charset="0"/>
                                  <a:ea typeface="Cambria Math" charset="0"/>
                                  <a:cs typeface="Cambria Math" charset="0"/>
                                </a:rPr>
                                <m:t>𝑎</m:t>
                              </m:r>
                              <m:r>
                                <a:rPr lang="fr-CH" sz="2800" i="1">
                                  <a:latin typeface="Cambria Math" charset="0"/>
                                  <a:ea typeface="Cambria Math" charset="0"/>
                                  <a:cs typeface="Cambria Math" charset="0"/>
                                </a:rPr>
                                <m:t>)</m:t>
                              </m:r>
                            </m:sub>
                            <m:sup/>
                            <m:e>
                              <m:r>
                                <a:rPr lang="fr-CH" sz="2800" i="1">
                                  <a:latin typeface="Cambria Math" charset="0"/>
                                </a:rPr>
                                <m:t>𝑠𝑖𝑚</m:t>
                              </m:r>
                              <m:r>
                                <a:rPr lang="fr-CH" sz="2800" i="1">
                                  <a:latin typeface="Cambria Math" charset="0"/>
                                </a:rPr>
                                <m:t>(</m:t>
                              </m:r>
                              <m:r>
                                <a:rPr lang="fr-CH" sz="2800" b="0" i="1" smtClean="0">
                                  <a:latin typeface="Cambria Math" charset="0"/>
                                </a:rPr>
                                <m:t>𝑎</m:t>
                              </m:r>
                              <m:r>
                                <a:rPr lang="fr-CH" sz="2800" i="1">
                                  <a:latin typeface="Cambria Math" charset="0"/>
                                </a:rPr>
                                <m:t>,</m:t>
                              </m:r>
                              <m:r>
                                <a:rPr lang="fr-CH" sz="2800" b="0" i="1" smtClean="0">
                                  <a:latin typeface="Cambria Math" charset="0"/>
                                </a:rPr>
                                <m:t>𝑏</m:t>
                              </m:r>
                              <m:r>
                                <a:rPr lang="fr-CH" sz="2800" i="1">
                                  <a:latin typeface="Cambria Math" charset="0"/>
                                </a:rPr>
                                <m:t>)</m:t>
                              </m:r>
                              <m:sSub>
                                <m:sSubPr>
                                  <m:ctrlPr>
                                    <a:rPr lang="en-US" sz="2800" i="1">
                                      <a:latin typeface="Cambria Math" panose="02040503050406030204" pitchFamily="18" charset="0"/>
                                    </a:rPr>
                                  </m:ctrlPr>
                                </m:sSubPr>
                                <m:e>
                                  <m:r>
                                    <a:rPr lang="fr-CH" sz="2800" i="1">
                                      <a:latin typeface="Cambria Math" charset="0"/>
                                    </a:rPr>
                                    <m:t>𝑟</m:t>
                                  </m:r>
                                </m:e>
                                <m:sub>
                                  <m:r>
                                    <a:rPr lang="fr-CH" sz="2800" b="0" i="1" smtClean="0">
                                      <a:latin typeface="Cambria Math" charset="0"/>
                                    </a:rPr>
                                    <m:t>𝑥</m:t>
                                  </m:r>
                                </m:sub>
                              </m:sSub>
                              <m:d>
                                <m:dPr>
                                  <m:ctrlPr>
                                    <a:rPr lang="fr-CH" sz="2800" i="1">
                                      <a:latin typeface="Cambria Math" panose="02040503050406030204" pitchFamily="18" charset="0"/>
                                    </a:rPr>
                                  </m:ctrlPr>
                                </m:dPr>
                                <m:e>
                                  <m:r>
                                    <a:rPr lang="fr-CH" sz="2800" b="0" i="1" smtClean="0">
                                      <a:latin typeface="Cambria Math" charset="0"/>
                                    </a:rPr>
                                    <m:t>𝑏</m:t>
                                  </m:r>
                                </m:e>
                              </m:d>
                            </m:e>
                          </m:nary>
                        </m:num>
                        <m:den>
                          <m:nary>
                            <m:naryPr>
                              <m:chr m:val="∑"/>
                              <m:supHide m:val="on"/>
                              <m:ctrlPr>
                                <a:rPr lang="fr-CH" sz="2800" i="1">
                                  <a:latin typeface="Cambria Math" panose="02040503050406030204" pitchFamily="18" charset="0"/>
                                </a:rPr>
                              </m:ctrlPr>
                            </m:naryPr>
                            <m:sub>
                              <m:r>
                                <a:rPr lang="fr-CH" sz="2800" b="0" i="1" smtClean="0">
                                  <a:latin typeface="Cambria Math" charset="0"/>
                                </a:rPr>
                                <m:t>𝑏</m:t>
                              </m:r>
                              <m:r>
                                <a:rPr lang="fr-CH" sz="2800" i="1">
                                  <a:latin typeface="Cambria Math" charset="0"/>
                                  <a:ea typeface="Cambria Math" charset="0"/>
                                  <a:cs typeface="Cambria Math" charset="0"/>
                                </a:rPr>
                                <m:t>∈</m:t>
                              </m:r>
                              <m:sSub>
                                <m:sSubPr>
                                  <m:ctrlPr>
                                    <a:rPr lang="fr-CH" sz="2800" i="1">
                                      <a:latin typeface="Cambria Math" panose="02040503050406030204" pitchFamily="18" charset="0"/>
                                      <a:ea typeface="Cambria Math" charset="0"/>
                                      <a:cs typeface="Cambria Math" charset="0"/>
                                    </a:rPr>
                                  </m:ctrlPr>
                                </m:sSubPr>
                                <m:e>
                                  <m:r>
                                    <a:rPr lang="fr-CH" sz="2800" i="1">
                                      <a:latin typeface="Cambria Math" charset="0"/>
                                      <a:ea typeface="Cambria Math" charset="0"/>
                                      <a:cs typeface="Cambria Math" charset="0"/>
                                    </a:rPr>
                                    <m:t>𝑁</m:t>
                                  </m:r>
                                </m:e>
                                <m:sub>
                                  <m:r>
                                    <a:rPr lang="fr-CH" sz="2800" b="0" i="1" smtClean="0">
                                      <a:latin typeface="Cambria Math" charset="0"/>
                                      <a:ea typeface="Cambria Math" charset="0"/>
                                      <a:cs typeface="Cambria Math" charset="0"/>
                                    </a:rPr>
                                    <m:t>𝐼</m:t>
                                  </m:r>
                                </m:sub>
                              </m:sSub>
                              <m:r>
                                <m:rPr>
                                  <m:brk m:alnAt="7"/>
                                </m:rPr>
                                <a:rPr lang="fr-CH" sz="2800" i="1">
                                  <a:latin typeface="Cambria Math" charset="0"/>
                                  <a:ea typeface="Cambria Math" charset="0"/>
                                  <a:cs typeface="Cambria Math" charset="0"/>
                                </a:rPr>
                                <m:t>(</m:t>
                              </m:r>
                              <m:r>
                                <a:rPr lang="fr-CH" sz="2800" b="0" i="1" smtClean="0">
                                  <a:latin typeface="Cambria Math" charset="0"/>
                                  <a:ea typeface="Cambria Math" charset="0"/>
                                  <a:cs typeface="Cambria Math" charset="0"/>
                                </a:rPr>
                                <m:t>𝑎</m:t>
                              </m:r>
                              <m:r>
                                <a:rPr lang="fr-CH" sz="2800" i="1">
                                  <a:latin typeface="Cambria Math" charset="0"/>
                                  <a:ea typeface="Cambria Math" charset="0"/>
                                  <a:cs typeface="Cambria Math" charset="0"/>
                                </a:rPr>
                                <m:t>)</m:t>
                              </m:r>
                            </m:sub>
                            <m:sup/>
                            <m:e>
                              <m:r>
                                <a:rPr lang="fr-CH" sz="2800" i="1">
                                  <a:latin typeface="Cambria Math" charset="0"/>
                                  <a:ea typeface="Cambria Math" charset="0"/>
                                  <a:cs typeface="Cambria Math" charset="0"/>
                                </a:rPr>
                                <m:t>|</m:t>
                              </m:r>
                              <m:r>
                                <a:rPr lang="fr-CH" sz="2800" i="1">
                                  <a:latin typeface="Cambria Math" charset="0"/>
                                </a:rPr>
                                <m:t>𝑠𝑖𝑚</m:t>
                              </m:r>
                              <m:d>
                                <m:dPr>
                                  <m:ctrlPr>
                                    <a:rPr lang="fr-CH" sz="2800" i="1">
                                      <a:latin typeface="Cambria Math" panose="02040503050406030204" pitchFamily="18" charset="0"/>
                                    </a:rPr>
                                  </m:ctrlPr>
                                </m:dPr>
                                <m:e>
                                  <m:r>
                                    <a:rPr lang="fr-CH" sz="2800" b="0" i="1" smtClean="0">
                                      <a:latin typeface="Cambria Math" charset="0"/>
                                    </a:rPr>
                                    <m:t>𝑎</m:t>
                                  </m:r>
                                  <m:r>
                                    <a:rPr lang="fr-CH" sz="2800" i="1">
                                      <a:latin typeface="Cambria Math" charset="0"/>
                                    </a:rPr>
                                    <m:t>,</m:t>
                                  </m:r>
                                  <m:r>
                                    <a:rPr lang="fr-CH" sz="2800" b="0" i="1" smtClean="0">
                                      <a:latin typeface="Cambria Math" charset="0"/>
                                    </a:rPr>
                                    <m:t>𝑏</m:t>
                                  </m:r>
                                </m:e>
                              </m:d>
                              <m:r>
                                <a:rPr lang="fr-CH" sz="2800" i="1">
                                  <a:latin typeface="Cambria Math" charset="0"/>
                                </a:rPr>
                                <m:t>|</m:t>
                              </m:r>
                            </m:e>
                          </m:nary>
                        </m:den>
                      </m:f>
                    </m:oMath>
                  </m:oMathPara>
                </a14:m>
                <a:endParaRPr lang="en-US" sz="2800" dirty="0"/>
              </a:p>
              <a:p>
                <a:endParaRPr lang="en-GB" sz="2800" dirty="0">
                  <a:solidFill>
                    <a:srgbClr val="000000"/>
                  </a:solidFill>
                </a:endParaRPr>
              </a:p>
              <a:p>
                <a:endParaRPr lang="en-GB" sz="2800" dirty="0">
                  <a:solidFill>
                    <a:srgbClr val="000000"/>
                  </a:solidFill>
                </a:endParaRPr>
              </a:p>
              <a:p>
                <a:pPr marL="457200" lvl="1" indent="0">
                  <a:buNone/>
                </a:pPr>
                <a14:m>
                  <m:oMath xmlns:m="http://schemas.openxmlformats.org/officeDocument/2006/math">
                    <m:sSub>
                      <m:sSubPr>
                        <m:ctrlPr>
                          <a:rPr lang="fr-CH" sz="2400" i="1">
                            <a:latin typeface="Cambria Math" panose="02040503050406030204" pitchFamily="18" charset="0"/>
                            <a:ea typeface="Cambria Math" charset="0"/>
                            <a:cs typeface="Cambria Math" charset="0"/>
                          </a:rPr>
                        </m:ctrlPr>
                      </m:sSubPr>
                      <m:e>
                        <m:r>
                          <a:rPr lang="fr-CH" sz="2400" i="1">
                            <a:latin typeface="Cambria Math" charset="0"/>
                            <a:ea typeface="Cambria Math" charset="0"/>
                            <a:cs typeface="Cambria Math" charset="0"/>
                          </a:rPr>
                          <m:t>𝑁</m:t>
                        </m:r>
                      </m:e>
                      <m:sub>
                        <m:r>
                          <a:rPr lang="fr-CH" sz="2400" i="1">
                            <a:latin typeface="Cambria Math" charset="0"/>
                            <a:ea typeface="Cambria Math" charset="0"/>
                            <a:cs typeface="Cambria Math" charset="0"/>
                          </a:rPr>
                          <m:t>𝐼</m:t>
                        </m:r>
                      </m:sub>
                    </m:sSub>
                    <m:r>
                      <m:rPr>
                        <m:brk m:alnAt="7"/>
                      </m:rPr>
                      <a:rPr lang="fr-CH" sz="2400" i="1">
                        <a:latin typeface="Cambria Math" charset="0"/>
                        <a:ea typeface="Cambria Math" charset="0"/>
                        <a:cs typeface="Cambria Math" charset="0"/>
                      </a:rPr>
                      <m:t>(</m:t>
                    </m:r>
                    <m:r>
                      <a:rPr lang="fr-CH" sz="2400" i="1">
                        <a:latin typeface="Cambria Math" charset="0"/>
                        <a:ea typeface="Cambria Math" charset="0"/>
                        <a:cs typeface="Cambria Math" charset="0"/>
                      </a:rPr>
                      <m:t>𝑎</m:t>
                    </m:r>
                    <m:r>
                      <a:rPr lang="fr-CH" sz="2400" i="1">
                        <a:latin typeface="Cambria Math" charset="0"/>
                        <a:ea typeface="Cambria Math" charset="0"/>
                        <a:cs typeface="Cambria Math" charset="0"/>
                      </a:rPr>
                      <m:t>)</m:t>
                    </m:r>
                  </m:oMath>
                </a14:m>
                <a:r>
                  <a:rPr lang="en-GB" sz="2400" dirty="0">
                    <a:solidFill>
                      <a:srgbClr val="000000"/>
                    </a:solidFill>
                  </a:rPr>
                  <a:t>: neighbours of item </a:t>
                </a:r>
                <a14:m>
                  <m:oMath xmlns:m="http://schemas.openxmlformats.org/officeDocument/2006/math">
                    <m:r>
                      <a:rPr lang="fr-CH" sz="2400" i="1">
                        <a:latin typeface="Cambria Math" charset="0"/>
                        <a:ea typeface="Cambria Math" charset="0"/>
                        <a:cs typeface="Cambria Math" charset="0"/>
                      </a:rPr>
                      <m:t>𝑎</m:t>
                    </m:r>
                  </m:oMath>
                </a14:m>
                <a:endParaRPr lang="en-GB" sz="2400" dirty="0">
                  <a:solidFill>
                    <a:srgbClr val="000000"/>
                  </a:solidFill>
                </a:endParaRPr>
              </a:p>
              <a:p>
                <a:pPr marL="457200" lvl="1" indent="0">
                  <a:buNone/>
                </a:pPr>
                <a14:m>
                  <m:oMath xmlns:m="http://schemas.openxmlformats.org/officeDocument/2006/math">
                    <m:r>
                      <a:rPr lang="fr-CH" sz="2400" i="1">
                        <a:latin typeface="Cambria Math" charset="0"/>
                      </a:rPr>
                      <m:t>𝑏</m:t>
                    </m:r>
                    <m:r>
                      <a:rPr lang="fr-CH" sz="2400" i="1">
                        <a:latin typeface="Cambria Math" charset="0"/>
                      </a:rPr>
                      <m:t> </m:t>
                    </m:r>
                  </m:oMath>
                </a14:m>
                <a:r>
                  <a:rPr lang="en-GB" sz="2400" dirty="0">
                    <a:solidFill>
                      <a:srgbClr val="000000"/>
                    </a:solidFill>
                  </a:rPr>
                  <a:t>: item rated by </a:t>
                </a:r>
                <a14:m>
                  <m:oMath xmlns:m="http://schemas.openxmlformats.org/officeDocument/2006/math">
                    <m:r>
                      <a:rPr lang="fr-CH" sz="2400" i="1">
                        <a:latin typeface="Cambria Math" charset="0"/>
                      </a:rPr>
                      <m:t>𝑥</m:t>
                    </m:r>
                  </m:oMath>
                </a14:m>
                <a:endParaRPr lang="en-GB"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467" t="-1091"/>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4186641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9388" y="3717032"/>
                <a:ext cx="8857108" cy="2653606"/>
              </a:xfrm>
            </p:spPr>
            <p:txBody>
              <a:bodyPr/>
              <a:lstStyle/>
              <a:p>
                <a:pPr marL="0" lvl="1" indent="0">
                  <a:buNone/>
                </a:pPr>
                <a:endParaRPr lang="en-US" sz="2400" dirty="0"/>
              </a:p>
              <a:p>
                <a:pPr marL="0" lvl="1" indent="0">
                  <a:buNone/>
                </a:pPr>
                <a:r>
                  <a:rPr lang="en-US" sz="2400" dirty="0"/>
                  <a:t>Closest items: </a:t>
                </a:r>
                <a:r>
                  <a:rPr lang="en-GB" sz="2400" dirty="0" err="1">
                    <a:solidFill>
                      <a:srgbClr val="000000"/>
                    </a:solidFill>
                  </a:rPr>
                  <a:t>sim</a:t>
                </a:r>
                <a:r>
                  <a:rPr lang="en-GB" sz="2400" baseline="-25000" dirty="0" err="1">
                    <a:solidFill>
                      <a:srgbClr val="000000"/>
                    </a:solidFill>
                  </a:rPr>
                  <a:t>corr</a:t>
                </a:r>
                <a:r>
                  <a:rPr lang="en-GB" sz="2400" dirty="0">
                    <a:solidFill>
                      <a:srgbClr val="000000"/>
                    </a:solidFill>
                  </a:rPr>
                  <a:t>(item5, item1) = 0.97, </a:t>
                </a:r>
                <a:r>
                  <a:rPr lang="en-GB" sz="2400" dirty="0" err="1">
                    <a:solidFill>
                      <a:srgbClr val="000000"/>
                    </a:solidFill>
                  </a:rPr>
                  <a:t>sim</a:t>
                </a:r>
                <a:r>
                  <a:rPr lang="en-GB" sz="2400" baseline="-25000" dirty="0" err="1">
                    <a:solidFill>
                      <a:srgbClr val="000000"/>
                    </a:solidFill>
                  </a:rPr>
                  <a:t>corr</a:t>
                </a:r>
                <a:r>
                  <a:rPr lang="en-GB" sz="2400" dirty="0">
                    <a:solidFill>
                      <a:srgbClr val="000000"/>
                    </a:solidFill>
                  </a:rPr>
                  <a:t>(item5, item4) = 0.58</a:t>
                </a:r>
              </a:p>
              <a:p>
                <a:pPr marL="0" lvl="1" indent="0">
                  <a:buNone/>
                </a:pPr>
                <a:endParaRPr lang="en-GB" sz="2400" dirty="0">
                  <a:solidFill>
                    <a:srgbClr val="000000"/>
                  </a:solidFill>
                </a:endParaRPr>
              </a:p>
              <a:p>
                <a:pPr marL="0" lvl="1" indent="0">
                  <a:buNone/>
                </a:pPr>
                <a14:m>
                  <m:oMathPara xmlns:m="http://schemas.openxmlformats.org/officeDocument/2006/math">
                    <m:oMathParaPr>
                      <m:jc m:val="left"/>
                    </m:oMathParaPr>
                    <m:oMath xmlns:m="http://schemas.openxmlformats.org/officeDocument/2006/math">
                      <m:sSub>
                        <m:sSubPr>
                          <m:ctrlPr>
                            <a:rPr lang="en-US" sz="2400" i="1">
                              <a:latin typeface="Cambria Math" panose="02040503050406030204" pitchFamily="18" charset="0"/>
                            </a:rPr>
                          </m:ctrlPr>
                        </m:sSubPr>
                        <m:e>
                          <m:r>
                            <a:rPr lang="fr-CH" sz="2400" i="1">
                              <a:latin typeface="Cambria Math" charset="0"/>
                            </a:rPr>
                            <m:t>𝑟</m:t>
                          </m:r>
                        </m:e>
                        <m:sub>
                          <m:r>
                            <a:rPr lang="fr-CH" sz="2400" b="0" i="1" smtClean="0">
                              <a:latin typeface="Cambria Math" charset="0"/>
                            </a:rPr>
                            <m:t>𝑈</m:t>
                          </m:r>
                        </m:sub>
                      </m:sSub>
                      <m:d>
                        <m:dPr>
                          <m:ctrlPr>
                            <a:rPr lang="fr-CH" sz="2400" i="1">
                              <a:latin typeface="Cambria Math" panose="02040503050406030204" pitchFamily="18" charset="0"/>
                            </a:rPr>
                          </m:ctrlPr>
                        </m:dPr>
                        <m:e>
                          <m:r>
                            <a:rPr lang="fr-CH" sz="2400" b="0" i="1" smtClean="0">
                              <a:latin typeface="Cambria Math" charset="0"/>
                            </a:rPr>
                            <m:t>𝑖𝑡𝑒𝑚</m:t>
                          </m:r>
                          <m:r>
                            <a:rPr lang="fr-CH" sz="2400" b="0" i="1" smtClean="0">
                              <a:latin typeface="Cambria Math" charset="0"/>
                            </a:rPr>
                            <m:t>5</m:t>
                          </m:r>
                        </m:e>
                      </m:d>
                      <m:r>
                        <a:rPr lang="fr-CH" sz="2400" i="1">
                          <a:latin typeface="Cambria Math" charset="0"/>
                        </a:rPr>
                        <m:t>=</m:t>
                      </m:r>
                      <m:r>
                        <m:rPr>
                          <m:nor/>
                        </m:rPr>
                        <a:rPr lang="en-GB" sz="2400" dirty="0">
                          <a:solidFill>
                            <a:srgbClr val="000000"/>
                          </a:solidFill>
                        </a:rPr>
                        <m:t>(0.97</m:t>
                      </m:r>
                      <m:r>
                        <m:rPr>
                          <m:nor/>
                        </m:rPr>
                        <a:rPr lang="fr-CH" sz="2400" b="0" i="0" dirty="0" smtClean="0">
                          <a:solidFill>
                            <a:srgbClr val="000000"/>
                          </a:solidFill>
                        </a:rPr>
                        <m:t>∗</m:t>
                      </m:r>
                      <m:r>
                        <m:rPr>
                          <m:nor/>
                        </m:rPr>
                        <a:rPr lang="en-GB" sz="2400" dirty="0">
                          <a:solidFill>
                            <a:srgbClr val="000000"/>
                          </a:solidFill>
                        </a:rPr>
                        <m:t>5 +0.58∗4)</m:t>
                      </m:r>
                      <m:r>
                        <m:rPr>
                          <m:nor/>
                        </m:rPr>
                        <a:rPr lang="fr-CH" sz="2400" b="0" i="0" dirty="0" smtClean="0">
                          <a:solidFill>
                            <a:srgbClr val="000000"/>
                          </a:solidFill>
                        </a:rPr>
                        <m:t>/</m:t>
                      </m:r>
                      <m:r>
                        <m:rPr>
                          <m:nor/>
                        </m:rPr>
                        <a:rPr lang="en-GB" sz="2400" dirty="0">
                          <a:solidFill>
                            <a:srgbClr val="000000"/>
                          </a:solidFill>
                        </a:rPr>
                        <m:t>(0.97 +0.58)</m:t>
                      </m:r>
                      <m:r>
                        <m:rPr>
                          <m:nor/>
                        </m:rPr>
                        <a:rPr lang="fr-CH" sz="2400" b="0" i="0" dirty="0" smtClean="0">
                          <a:solidFill>
                            <a:srgbClr val="000000"/>
                          </a:solidFill>
                        </a:rPr>
                        <m:t>=4.62</m:t>
                      </m:r>
                      <m:r>
                        <a:rPr lang="fr-CH" sz="2400" b="0" i="1" dirty="0" smtClean="0">
                          <a:solidFill>
                            <a:srgbClr val="000000"/>
                          </a:solidFill>
                          <a:latin typeface="Cambria Math" charset="0"/>
                          <a:ea typeface="Cambria Math" charset="0"/>
                          <a:cs typeface="Cambria Math" charset="0"/>
                        </a:rPr>
                        <m:t>≈5</m:t>
                      </m:r>
                    </m:oMath>
                  </m:oMathPara>
                </a14:m>
                <a:endParaRPr lang="en-GB" sz="2400" dirty="0">
                  <a:solidFill>
                    <a:srgbClr val="000000"/>
                  </a:solidFill>
                </a:endParaRPr>
              </a:p>
              <a:p>
                <a:pPr marL="0" lvl="1"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9388" y="3717032"/>
                <a:ext cx="8857108" cy="2653606"/>
              </a:xfrm>
              <a:blipFill rotWithShape="0">
                <a:blip r:embed="rId2"/>
                <a:stretch>
                  <a:fillRect l="-1032" r="-964"/>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graphicFrame>
        <p:nvGraphicFramePr>
          <p:cNvPr id="5" name="Table 4"/>
          <p:cNvGraphicFramePr>
            <a:graphicFrameLocks noGrp="1"/>
          </p:cNvGraphicFramePr>
          <p:nvPr>
            <p:extLst/>
          </p:nvPr>
        </p:nvGraphicFramePr>
        <p:xfrm>
          <a:off x="1547664" y="1412776"/>
          <a:ext cx="6096000" cy="22250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370840">
                <a:tc>
                  <a:txBody>
                    <a:bodyPr/>
                    <a:lstStyle/>
                    <a:p>
                      <a:endParaRPr lang="en-GB" dirty="0">
                        <a:latin typeface="Calibri"/>
                        <a:cs typeface="Calibri"/>
                      </a:endParaRPr>
                    </a:p>
                  </a:txBody>
                  <a:tcPr/>
                </a:tc>
                <a:tc>
                  <a:txBody>
                    <a:bodyPr/>
                    <a:lstStyle/>
                    <a:p>
                      <a:r>
                        <a:rPr lang="en-GB" dirty="0">
                          <a:latin typeface="Calibri"/>
                          <a:cs typeface="Calibri"/>
                        </a:rPr>
                        <a:t>Item 1</a:t>
                      </a:r>
                    </a:p>
                  </a:txBody>
                  <a:tcPr/>
                </a:tc>
                <a:tc>
                  <a:txBody>
                    <a:bodyPr/>
                    <a:lstStyle/>
                    <a:p>
                      <a:r>
                        <a:rPr lang="en-GB" dirty="0">
                          <a:latin typeface="Calibri"/>
                          <a:cs typeface="Calibri"/>
                        </a:rPr>
                        <a:t>Item 2</a:t>
                      </a:r>
                    </a:p>
                  </a:txBody>
                  <a:tcPr/>
                </a:tc>
                <a:tc>
                  <a:txBody>
                    <a:bodyPr/>
                    <a:lstStyle/>
                    <a:p>
                      <a:r>
                        <a:rPr lang="en-GB" dirty="0">
                          <a:latin typeface="Calibri"/>
                          <a:cs typeface="Calibri"/>
                        </a:rPr>
                        <a:t>Item 3</a:t>
                      </a:r>
                    </a:p>
                  </a:txBody>
                  <a:tcPr/>
                </a:tc>
                <a:tc>
                  <a:txBody>
                    <a:bodyPr/>
                    <a:lstStyle/>
                    <a:p>
                      <a:r>
                        <a:rPr lang="en-GB" dirty="0">
                          <a:latin typeface="Calibri"/>
                          <a:cs typeface="Calibri"/>
                        </a:rPr>
                        <a:t>Item 4</a:t>
                      </a:r>
                    </a:p>
                  </a:txBody>
                  <a:tcPr/>
                </a:tc>
                <a:tc>
                  <a:txBody>
                    <a:bodyPr/>
                    <a:lstStyle/>
                    <a:p>
                      <a:r>
                        <a:rPr lang="en-GB" dirty="0">
                          <a:latin typeface="Calibri"/>
                          <a:cs typeface="Calibri"/>
                        </a:rPr>
                        <a:t>Item 5</a:t>
                      </a:r>
                    </a:p>
                  </a:txBody>
                  <a:tcPr/>
                </a:tc>
                <a:extLst>
                  <a:ext uri="{0D108BD9-81ED-4DB2-BD59-A6C34878D82A}">
                    <a16:rowId xmlns:a16="http://schemas.microsoft.com/office/drawing/2014/main" val="10000"/>
                  </a:ext>
                </a:extLst>
              </a:tr>
              <a:tr h="370840">
                <a:tc>
                  <a:txBody>
                    <a:bodyPr/>
                    <a:lstStyle/>
                    <a:p>
                      <a:r>
                        <a:rPr lang="en-GB" dirty="0">
                          <a:latin typeface="Calibri"/>
                          <a:cs typeface="Calibri"/>
                        </a:rPr>
                        <a:t>U</a:t>
                      </a:r>
                    </a:p>
                  </a:txBody>
                  <a:tcPr/>
                </a:tc>
                <a:tc>
                  <a:txBody>
                    <a:bodyPr/>
                    <a:lstStyle/>
                    <a:p>
                      <a:r>
                        <a:rPr lang="en-GB" dirty="0">
                          <a:latin typeface="Calibri"/>
                          <a:cs typeface="Calibri"/>
                        </a:rPr>
                        <a:t>5</a:t>
                      </a:r>
                    </a:p>
                  </a:txBody>
                  <a:tcPr/>
                </a:tc>
                <a:tc>
                  <a:txBody>
                    <a:bodyPr/>
                    <a:lstStyle/>
                    <a:p>
                      <a:r>
                        <a:rPr lang="en-GB" dirty="0">
                          <a:latin typeface="Calibri"/>
                          <a:cs typeface="Calibri"/>
                        </a:rPr>
                        <a:t>3</a:t>
                      </a:r>
                    </a:p>
                  </a:txBody>
                  <a:tcPr/>
                </a:tc>
                <a:tc>
                  <a:txBody>
                    <a:bodyPr/>
                    <a:lstStyle/>
                    <a:p>
                      <a:r>
                        <a:rPr lang="en-GB" dirty="0">
                          <a:latin typeface="Calibri"/>
                          <a:cs typeface="Calibri"/>
                        </a:rPr>
                        <a:t>4</a:t>
                      </a:r>
                    </a:p>
                  </a:txBody>
                  <a:tcPr/>
                </a:tc>
                <a:tc>
                  <a:txBody>
                    <a:bodyPr/>
                    <a:lstStyle/>
                    <a:p>
                      <a:r>
                        <a:rPr lang="en-GB" dirty="0">
                          <a:latin typeface="Calibri"/>
                          <a:cs typeface="Calibri"/>
                        </a:rPr>
                        <a:t>4</a:t>
                      </a:r>
                    </a:p>
                  </a:txBody>
                  <a:tcPr/>
                </a:tc>
                <a:tc>
                  <a:txBody>
                    <a:bodyPr/>
                    <a:lstStyle/>
                    <a:p>
                      <a:r>
                        <a:rPr lang="en-GB" dirty="0">
                          <a:latin typeface="Calibri"/>
                          <a:cs typeface="Calibri"/>
                        </a:rPr>
                        <a:t>???</a:t>
                      </a:r>
                    </a:p>
                  </a:txBody>
                  <a:tcPr>
                    <a:solidFill>
                      <a:srgbClr val="FFCC66"/>
                    </a:solidFill>
                  </a:tcPr>
                </a:tc>
                <a:extLst>
                  <a:ext uri="{0D108BD9-81ED-4DB2-BD59-A6C34878D82A}">
                    <a16:rowId xmlns:a16="http://schemas.microsoft.com/office/drawing/2014/main" val="10001"/>
                  </a:ext>
                </a:extLst>
              </a:tr>
              <a:tr h="370840">
                <a:tc>
                  <a:txBody>
                    <a:bodyPr/>
                    <a:lstStyle/>
                    <a:p>
                      <a:r>
                        <a:rPr lang="en-GB" dirty="0">
                          <a:latin typeface="Calibri"/>
                          <a:cs typeface="Calibri"/>
                        </a:rPr>
                        <a:t>User 1</a:t>
                      </a:r>
                    </a:p>
                  </a:txBody>
                  <a:tcPr/>
                </a:tc>
                <a:tc>
                  <a:txBody>
                    <a:bodyPr/>
                    <a:lstStyle/>
                    <a:p>
                      <a:r>
                        <a:rPr lang="en-GB" dirty="0">
                          <a:latin typeface="Calibri"/>
                          <a:cs typeface="Calibri"/>
                        </a:rPr>
                        <a:t>3</a:t>
                      </a:r>
                    </a:p>
                  </a:txBody>
                  <a:tcPr/>
                </a:tc>
                <a:tc>
                  <a:txBody>
                    <a:bodyPr/>
                    <a:lstStyle/>
                    <a:p>
                      <a:r>
                        <a:rPr lang="en-GB" dirty="0">
                          <a:latin typeface="Calibri"/>
                          <a:cs typeface="Calibri"/>
                        </a:rPr>
                        <a:t>1</a:t>
                      </a:r>
                    </a:p>
                  </a:txBody>
                  <a:tcPr/>
                </a:tc>
                <a:tc>
                  <a:txBody>
                    <a:bodyPr/>
                    <a:lstStyle/>
                    <a:p>
                      <a:r>
                        <a:rPr lang="en-GB" dirty="0">
                          <a:latin typeface="Calibri"/>
                          <a:cs typeface="Calibri"/>
                        </a:rPr>
                        <a:t>2</a:t>
                      </a:r>
                    </a:p>
                  </a:txBody>
                  <a:tcPr/>
                </a:tc>
                <a:tc>
                  <a:txBody>
                    <a:bodyPr/>
                    <a:lstStyle/>
                    <a:p>
                      <a:r>
                        <a:rPr lang="en-GB" dirty="0">
                          <a:latin typeface="Calibri"/>
                          <a:cs typeface="Calibri"/>
                        </a:rPr>
                        <a:t>3</a:t>
                      </a:r>
                    </a:p>
                  </a:txBody>
                  <a:tcPr/>
                </a:tc>
                <a:tc>
                  <a:txBody>
                    <a:bodyPr/>
                    <a:lstStyle/>
                    <a:p>
                      <a:r>
                        <a:rPr lang="en-GB" dirty="0">
                          <a:latin typeface="Calibri"/>
                          <a:cs typeface="Calibri"/>
                        </a:rPr>
                        <a:t>3</a:t>
                      </a:r>
                    </a:p>
                  </a:txBody>
                  <a:tcPr/>
                </a:tc>
                <a:extLst>
                  <a:ext uri="{0D108BD9-81ED-4DB2-BD59-A6C34878D82A}">
                    <a16:rowId xmlns:a16="http://schemas.microsoft.com/office/drawing/2014/main" val="10002"/>
                  </a:ext>
                </a:extLst>
              </a:tr>
              <a:tr h="370840">
                <a:tc>
                  <a:txBody>
                    <a:bodyPr/>
                    <a:lstStyle/>
                    <a:p>
                      <a:r>
                        <a:rPr lang="en-GB" dirty="0">
                          <a:latin typeface="Calibri"/>
                          <a:cs typeface="Calibri"/>
                        </a:rPr>
                        <a:t>User 2</a:t>
                      </a:r>
                    </a:p>
                  </a:txBody>
                  <a:tcPr/>
                </a:tc>
                <a:tc>
                  <a:txBody>
                    <a:bodyPr/>
                    <a:lstStyle/>
                    <a:p>
                      <a:r>
                        <a:rPr lang="en-GB" dirty="0">
                          <a:latin typeface="Calibri"/>
                          <a:cs typeface="Calibri"/>
                        </a:rPr>
                        <a:t>4</a:t>
                      </a:r>
                    </a:p>
                  </a:txBody>
                  <a:tcPr/>
                </a:tc>
                <a:tc>
                  <a:txBody>
                    <a:bodyPr/>
                    <a:lstStyle/>
                    <a:p>
                      <a:r>
                        <a:rPr lang="en-GB" dirty="0">
                          <a:latin typeface="Calibri"/>
                          <a:cs typeface="Calibri"/>
                        </a:rPr>
                        <a:t>3</a:t>
                      </a:r>
                    </a:p>
                  </a:txBody>
                  <a:tcPr/>
                </a:tc>
                <a:tc>
                  <a:txBody>
                    <a:bodyPr/>
                    <a:lstStyle/>
                    <a:p>
                      <a:r>
                        <a:rPr lang="en-GB" dirty="0">
                          <a:latin typeface="Calibri"/>
                          <a:cs typeface="Calibri"/>
                        </a:rPr>
                        <a:t>4</a:t>
                      </a:r>
                    </a:p>
                  </a:txBody>
                  <a:tcPr/>
                </a:tc>
                <a:tc>
                  <a:txBody>
                    <a:bodyPr/>
                    <a:lstStyle/>
                    <a:p>
                      <a:r>
                        <a:rPr lang="en-GB" dirty="0">
                          <a:latin typeface="Calibri"/>
                          <a:cs typeface="Calibri"/>
                        </a:rPr>
                        <a:t>3</a:t>
                      </a:r>
                    </a:p>
                  </a:txBody>
                  <a:tcPr/>
                </a:tc>
                <a:tc>
                  <a:txBody>
                    <a:bodyPr/>
                    <a:lstStyle/>
                    <a:p>
                      <a:r>
                        <a:rPr lang="en-GB" dirty="0">
                          <a:latin typeface="Calibri"/>
                          <a:cs typeface="Calibri"/>
                        </a:rPr>
                        <a:t>5</a:t>
                      </a:r>
                    </a:p>
                  </a:txBody>
                  <a:tcPr/>
                </a:tc>
                <a:extLst>
                  <a:ext uri="{0D108BD9-81ED-4DB2-BD59-A6C34878D82A}">
                    <a16:rowId xmlns:a16="http://schemas.microsoft.com/office/drawing/2014/main" val="10003"/>
                  </a:ext>
                </a:extLst>
              </a:tr>
              <a:tr h="370840">
                <a:tc>
                  <a:txBody>
                    <a:bodyPr/>
                    <a:lstStyle/>
                    <a:p>
                      <a:r>
                        <a:rPr lang="en-GB" dirty="0">
                          <a:latin typeface="Calibri"/>
                          <a:cs typeface="Calibri"/>
                        </a:rPr>
                        <a:t>User 3</a:t>
                      </a:r>
                    </a:p>
                  </a:txBody>
                  <a:tcPr/>
                </a:tc>
                <a:tc>
                  <a:txBody>
                    <a:bodyPr/>
                    <a:lstStyle/>
                    <a:p>
                      <a:r>
                        <a:rPr lang="en-GB" dirty="0">
                          <a:latin typeface="Calibri"/>
                          <a:cs typeface="Calibri"/>
                        </a:rPr>
                        <a:t>3</a:t>
                      </a:r>
                    </a:p>
                  </a:txBody>
                  <a:tcPr/>
                </a:tc>
                <a:tc>
                  <a:txBody>
                    <a:bodyPr/>
                    <a:lstStyle/>
                    <a:p>
                      <a:r>
                        <a:rPr lang="en-GB" dirty="0">
                          <a:latin typeface="Calibri"/>
                          <a:cs typeface="Calibri"/>
                        </a:rPr>
                        <a:t>3</a:t>
                      </a:r>
                    </a:p>
                  </a:txBody>
                  <a:tcPr/>
                </a:tc>
                <a:tc>
                  <a:txBody>
                    <a:bodyPr/>
                    <a:lstStyle/>
                    <a:p>
                      <a:r>
                        <a:rPr lang="en-GB" dirty="0">
                          <a:latin typeface="Calibri"/>
                          <a:cs typeface="Calibri"/>
                        </a:rPr>
                        <a:t>1</a:t>
                      </a:r>
                    </a:p>
                  </a:txBody>
                  <a:tcPr/>
                </a:tc>
                <a:tc>
                  <a:txBody>
                    <a:bodyPr/>
                    <a:lstStyle/>
                    <a:p>
                      <a:r>
                        <a:rPr lang="en-GB" dirty="0">
                          <a:latin typeface="Calibri"/>
                          <a:cs typeface="Calibri"/>
                        </a:rPr>
                        <a:t>5</a:t>
                      </a:r>
                    </a:p>
                  </a:txBody>
                  <a:tcPr/>
                </a:tc>
                <a:tc>
                  <a:txBody>
                    <a:bodyPr/>
                    <a:lstStyle/>
                    <a:p>
                      <a:r>
                        <a:rPr lang="en-GB" dirty="0">
                          <a:latin typeface="Calibri"/>
                          <a:cs typeface="Calibri"/>
                        </a:rPr>
                        <a:t>4</a:t>
                      </a:r>
                    </a:p>
                  </a:txBody>
                  <a:tcPr/>
                </a:tc>
                <a:extLst>
                  <a:ext uri="{0D108BD9-81ED-4DB2-BD59-A6C34878D82A}">
                    <a16:rowId xmlns:a16="http://schemas.microsoft.com/office/drawing/2014/main" val="10004"/>
                  </a:ext>
                </a:extLst>
              </a:tr>
              <a:tr h="370840">
                <a:tc>
                  <a:txBody>
                    <a:bodyPr/>
                    <a:lstStyle/>
                    <a:p>
                      <a:r>
                        <a:rPr lang="en-GB" dirty="0">
                          <a:latin typeface="Calibri"/>
                          <a:cs typeface="Calibri"/>
                        </a:rPr>
                        <a:t>User 4</a:t>
                      </a:r>
                    </a:p>
                  </a:txBody>
                  <a:tcPr/>
                </a:tc>
                <a:tc>
                  <a:txBody>
                    <a:bodyPr/>
                    <a:lstStyle/>
                    <a:p>
                      <a:r>
                        <a:rPr lang="en-GB" dirty="0">
                          <a:latin typeface="Calibri"/>
                          <a:cs typeface="Calibri"/>
                        </a:rPr>
                        <a:t>1</a:t>
                      </a:r>
                    </a:p>
                  </a:txBody>
                  <a:tcPr/>
                </a:tc>
                <a:tc>
                  <a:txBody>
                    <a:bodyPr/>
                    <a:lstStyle/>
                    <a:p>
                      <a:r>
                        <a:rPr lang="en-GB" dirty="0">
                          <a:latin typeface="Calibri"/>
                          <a:cs typeface="Calibri"/>
                        </a:rPr>
                        <a:t>5</a:t>
                      </a:r>
                    </a:p>
                  </a:txBody>
                  <a:tcPr/>
                </a:tc>
                <a:tc>
                  <a:txBody>
                    <a:bodyPr/>
                    <a:lstStyle/>
                    <a:p>
                      <a:r>
                        <a:rPr lang="en-GB" dirty="0">
                          <a:latin typeface="Calibri"/>
                          <a:cs typeface="Calibri"/>
                        </a:rPr>
                        <a:t>5</a:t>
                      </a:r>
                    </a:p>
                  </a:txBody>
                  <a:tcPr/>
                </a:tc>
                <a:tc>
                  <a:txBody>
                    <a:bodyPr/>
                    <a:lstStyle/>
                    <a:p>
                      <a:r>
                        <a:rPr lang="en-GB" dirty="0">
                          <a:latin typeface="Calibri"/>
                          <a:cs typeface="Calibri"/>
                        </a:rPr>
                        <a:t>2</a:t>
                      </a:r>
                    </a:p>
                  </a:txBody>
                  <a:tcPr/>
                </a:tc>
                <a:tc>
                  <a:txBody>
                    <a:bodyPr/>
                    <a:lstStyle/>
                    <a:p>
                      <a:r>
                        <a:rPr lang="en-GB" dirty="0">
                          <a:latin typeface="Calibri"/>
                          <a:cs typeface="Calibri"/>
                        </a:rPr>
                        <a:t>1</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960998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Item-based Collaborative Filtering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sz="2800" dirty="0">
                    <a:solidFill>
                      <a:srgbClr val="000000"/>
                    </a:solidFill>
                  </a:rPr>
                  <a:t>Item-based collaborative filtering does not solve the cold-start problem but has better scalability</a:t>
                </a:r>
              </a:p>
              <a:p>
                <a:pPr marL="457200" indent="-457200">
                  <a:buFont typeface="Arial"/>
                  <a:buChar char="•"/>
                </a:pPr>
                <a:r>
                  <a:rPr lang="en-GB" sz="2800" dirty="0">
                    <a:solidFill>
                      <a:srgbClr val="000000"/>
                    </a:solidFill>
                  </a:rPr>
                  <a:t>Calculate all the pair-wise item similarities in advance</a:t>
                </a:r>
              </a:p>
              <a:p>
                <a:pPr marL="457200" indent="-457200">
                  <a:buFont typeface="Arial"/>
                  <a:buChar char="•"/>
                </a:pPr>
                <a:r>
                  <a:rPr lang="en-GB" sz="2800" dirty="0">
                    <a:solidFill>
                      <a:srgbClr val="000000"/>
                    </a:solidFill>
                  </a:rPr>
                  <a:t>Items similarities are more stable</a:t>
                </a:r>
              </a:p>
              <a:p>
                <a:pPr marL="457200" indent="-457200">
                  <a:buFont typeface="Arial"/>
                  <a:buChar char="•"/>
                </a:pPr>
                <a:r>
                  <a:rPr lang="en-GB" sz="2800" dirty="0">
                    <a:solidFill>
                      <a:srgbClr val="000000"/>
                    </a:solidFill>
                  </a:rPr>
                  <a:t>The neighbourhood </a:t>
                </a:r>
                <a14:m>
                  <m:oMath xmlns:m="http://schemas.openxmlformats.org/officeDocument/2006/math">
                    <m:sSub>
                      <m:sSubPr>
                        <m:ctrlPr>
                          <a:rPr lang="fr-CH" sz="2800" i="1">
                            <a:latin typeface="Cambria Math" panose="02040503050406030204" pitchFamily="18" charset="0"/>
                            <a:ea typeface="Cambria Math" charset="0"/>
                            <a:cs typeface="Cambria Math" charset="0"/>
                          </a:rPr>
                        </m:ctrlPr>
                      </m:sSubPr>
                      <m:e>
                        <m:r>
                          <a:rPr lang="fr-CH" sz="2800" i="1">
                            <a:latin typeface="Cambria Math" charset="0"/>
                            <a:ea typeface="Cambria Math" charset="0"/>
                            <a:cs typeface="Cambria Math" charset="0"/>
                          </a:rPr>
                          <m:t>𝑁</m:t>
                        </m:r>
                      </m:e>
                      <m:sub>
                        <m:r>
                          <a:rPr lang="fr-CH" sz="2800" i="1">
                            <a:latin typeface="Cambria Math" charset="0"/>
                            <a:ea typeface="Cambria Math" charset="0"/>
                            <a:cs typeface="Cambria Math" charset="0"/>
                          </a:rPr>
                          <m:t>𝐼</m:t>
                        </m:r>
                      </m:sub>
                    </m:sSub>
                    <m:r>
                      <m:rPr>
                        <m:brk m:alnAt="7"/>
                      </m:rPr>
                      <a:rPr lang="fr-CH" sz="2800" i="1">
                        <a:latin typeface="Cambria Math" charset="0"/>
                        <a:ea typeface="Cambria Math" charset="0"/>
                        <a:cs typeface="Cambria Math" charset="0"/>
                      </a:rPr>
                      <m:t>(</m:t>
                    </m:r>
                    <m:r>
                      <a:rPr lang="fr-CH" sz="2800" i="1">
                        <a:latin typeface="Cambria Math" charset="0"/>
                        <a:ea typeface="Cambria Math" charset="0"/>
                        <a:cs typeface="Cambria Math" charset="0"/>
                      </a:rPr>
                      <m:t>𝑎</m:t>
                    </m:r>
                    <m:r>
                      <a:rPr lang="fr-CH" sz="2800" i="1">
                        <a:latin typeface="Cambria Math" charset="0"/>
                        <a:ea typeface="Cambria Math" charset="0"/>
                        <a:cs typeface="Cambria Math" charset="0"/>
                      </a:rPr>
                      <m:t>)</m:t>
                    </m:r>
                  </m:oMath>
                </a14:m>
                <a:r>
                  <a:rPr lang="en-GB" sz="2800" dirty="0">
                    <a:solidFill>
                      <a:srgbClr val="000000"/>
                    </a:solidFill>
                  </a:rPr>
                  <a:t> to be considered at runtime is small</a:t>
                </a:r>
              </a:p>
              <a:p>
                <a:pPr marL="457200" indent="-457200">
                  <a:buFont typeface="Arial"/>
                  <a:buChar char="•"/>
                </a:pPr>
                <a:endParaRPr lang="en-GB" sz="2800" dirty="0">
                  <a:solidFill>
                    <a:srgbClr val="00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467" t="-1091"/>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064943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Application Areas</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48" name="Picture 47"/>
          <p:cNvPicPr>
            <a:picLocks noChangeAspect="1"/>
          </p:cNvPicPr>
          <p:nvPr/>
        </p:nvPicPr>
        <p:blipFill>
          <a:blip r:embed="rId3"/>
          <a:stretch>
            <a:fillRect/>
          </a:stretch>
        </p:blipFill>
        <p:spPr>
          <a:xfrm>
            <a:off x="395536" y="1268760"/>
            <a:ext cx="4191744" cy="1750399"/>
          </a:xfrm>
          <a:prstGeom prst="rect">
            <a:avLst/>
          </a:prstGeom>
        </p:spPr>
      </p:pic>
      <p:pic>
        <p:nvPicPr>
          <p:cNvPr id="49" name="Picture 48"/>
          <p:cNvPicPr>
            <a:picLocks noChangeAspect="1"/>
          </p:cNvPicPr>
          <p:nvPr/>
        </p:nvPicPr>
        <p:blipFill>
          <a:blip r:embed="rId4"/>
          <a:stretch>
            <a:fillRect/>
          </a:stretch>
        </p:blipFill>
        <p:spPr>
          <a:xfrm>
            <a:off x="5436096" y="1268760"/>
            <a:ext cx="3059832" cy="1799016"/>
          </a:xfrm>
          <a:prstGeom prst="rect">
            <a:avLst/>
          </a:prstGeom>
        </p:spPr>
      </p:pic>
      <p:pic>
        <p:nvPicPr>
          <p:cNvPr id="52" name="Picture 51"/>
          <p:cNvPicPr>
            <a:picLocks noChangeAspect="1"/>
          </p:cNvPicPr>
          <p:nvPr/>
        </p:nvPicPr>
        <p:blipFill>
          <a:blip r:embed="rId5"/>
          <a:stretch>
            <a:fillRect/>
          </a:stretch>
        </p:blipFill>
        <p:spPr>
          <a:xfrm>
            <a:off x="1187624" y="3356992"/>
            <a:ext cx="2414021" cy="2808312"/>
          </a:xfrm>
          <a:prstGeom prst="rect">
            <a:avLst/>
          </a:prstGeom>
        </p:spPr>
      </p:pic>
      <p:pic>
        <p:nvPicPr>
          <p:cNvPr id="53" name="Picture 52"/>
          <p:cNvPicPr>
            <a:picLocks noChangeAspect="1"/>
          </p:cNvPicPr>
          <p:nvPr/>
        </p:nvPicPr>
        <p:blipFill>
          <a:blip r:embed="rId6"/>
          <a:stretch>
            <a:fillRect/>
          </a:stretch>
        </p:blipFill>
        <p:spPr>
          <a:xfrm>
            <a:off x="5508104" y="3356992"/>
            <a:ext cx="2912988" cy="2704296"/>
          </a:xfrm>
          <a:prstGeom prst="rect">
            <a:avLst/>
          </a:prstGeom>
        </p:spPr>
      </p:pic>
      <p:sp>
        <p:nvSpPr>
          <p:cNvPr id="3" name="TextBox 2"/>
          <p:cNvSpPr txBox="1"/>
          <p:nvPr/>
        </p:nvSpPr>
        <p:spPr>
          <a:xfrm>
            <a:off x="3131840" y="1052736"/>
            <a:ext cx="1728192" cy="369332"/>
          </a:xfrm>
          <a:prstGeom prst="rect">
            <a:avLst/>
          </a:prstGeom>
          <a:solidFill>
            <a:schemeClr val="accent2"/>
          </a:solidFill>
        </p:spPr>
        <p:txBody>
          <a:bodyPr wrap="square" rtlCol="0">
            <a:spAutoFit/>
          </a:bodyPr>
          <a:lstStyle/>
          <a:p>
            <a:r>
              <a:rPr lang="en-US" sz="1800">
                <a:solidFill>
                  <a:schemeClr val="bg1"/>
                </a:solidFill>
                <a:latin typeface="Calibri" charset="0"/>
                <a:ea typeface="Calibri" charset="0"/>
                <a:cs typeface="Calibri" charset="0"/>
              </a:rPr>
              <a:t>Products</a:t>
            </a:r>
          </a:p>
        </p:txBody>
      </p:sp>
      <p:sp>
        <p:nvSpPr>
          <p:cNvPr id="9" name="TextBox 8"/>
          <p:cNvSpPr txBox="1"/>
          <p:nvPr/>
        </p:nvSpPr>
        <p:spPr>
          <a:xfrm>
            <a:off x="7274242" y="1052736"/>
            <a:ext cx="1728192" cy="369332"/>
          </a:xfrm>
          <a:prstGeom prst="rect">
            <a:avLst/>
          </a:prstGeom>
          <a:solidFill>
            <a:schemeClr val="accent2"/>
          </a:solidFill>
        </p:spPr>
        <p:txBody>
          <a:bodyPr wrap="square" rtlCol="0">
            <a:spAutoFit/>
          </a:bodyPr>
          <a:lstStyle/>
          <a:p>
            <a:r>
              <a:rPr lang="en-US" sz="1800" dirty="0">
                <a:solidFill>
                  <a:schemeClr val="bg1"/>
                </a:solidFill>
                <a:latin typeface="Calibri" charset="0"/>
                <a:ea typeface="Calibri" charset="0"/>
                <a:cs typeface="Calibri" charset="0"/>
              </a:rPr>
              <a:t>People</a:t>
            </a:r>
          </a:p>
        </p:txBody>
      </p:sp>
      <p:sp>
        <p:nvSpPr>
          <p:cNvPr id="10" name="TextBox 9"/>
          <p:cNvSpPr txBox="1"/>
          <p:nvPr/>
        </p:nvSpPr>
        <p:spPr>
          <a:xfrm>
            <a:off x="7274242" y="5795972"/>
            <a:ext cx="1728192" cy="369332"/>
          </a:xfrm>
          <a:prstGeom prst="rect">
            <a:avLst/>
          </a:prstGeom>
          <a:solidFill>
            <a:schemeClr val="accent2"/>
          </a:solidFill>
        </p:spPr>
        <p:txBody>
          <a:bodyPr wrap="square" rtlCol="0">
            <a:spAutoFit/>
          </a:bodyPr>
          <a:lstStyle/>
          <a:p>
            <a:r>
              <a:rPr lang="en-US" sz="1800" dirty="0">
                <a:solidFill>
                  <a:schemeClr val="bg1"/>
                </a:solidFill>
                <a:latin typeface="Calibri" charset="0"/>
                <a:ea typeface="Calibri" charset="0"/>
                <a:cs typeface="Calibri" charset="0"/>
              </a:rPr>
              <a:t>News</a:t>
            </a:r>
          </a:p>
        </p:txBody>
      </p:sp>
      <p:sp>
        <p:nvSpPr>
          <p:cNvPr id="11" name="TextBox 10"/>
          <p:cNvSpPr txBox="1"/>
          <p:nvPr/>
        </p:nvSpPr>
        <p:spPr>
          <a:xfrm>
            <a:off x="3028220" y="5951820"/>
            <a:ext cx="1728192" cy="369332"/>
          </a:xfrm>
          <a:prstGeom prst="rect">
            <a:avLst/>
          </a:prstGeom>
          <a:solidFill>
            <a:schemeClr val="accent2"/>
          </a:solidFill>
        </p:spPr>
        <p:txBody>
          <a:bodyPr wrap="square" rtlCol="0">
            <a:spAutoFit/>
          </a:bodyPr>
          <a:lstStyle/>
          <a:p>
            <a:r>
              <a:rPr lang="en-US" sz="1800">
                <a:solidFill>
                  <a:schemeClr val="bg1"/>
                </a:solidFill>
                <a:latin typeface="Calibri" charset="0"/>
                <a:ea typeface="Calibri" charset="0"/>
                <a:cs typeface="Calibri" charset="0"/>
              </a:rPr>
              <a:t>People</a:t>
            </a:r>
          </a:p>
        </p:txBody>
      </p:sp>
    </p:spTree>
    <p:extLst>
      <p:ext uri="{BB962C8B-B14F-4D97-AF65-F5344CB8AC3E}">
        <p14:creationId xmlns:p14="http://schemas.microsoft.com/office/powerpoint/2010/main" val="30483962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altLang="en-US" dirty="0">
                <a:ea typeface="MS PGothic" charset="-128"/>
              </a:rPr>
              <a:t>Given 3 users with ratings…</a:t>
            </a:r>
          </a:p>
        </p:txBody>
      </p:sp>
      <p:sp>
        <p:nvSpPr>
          <p:cNvPr id="13314" name="TPAnswers" title="Answer Text"/>
          <p:cNvSpPr>
            <a:spLocks noGrp="1"/>
          </p:cNvSpPr>
          <p:nvPr>
            <p:ph idx="1"/>
            <p:custDataLst>
              <p:tags r:id="rId2"/>
            </p:custDataLst>
          </p:nvPr>
        </p:nvSpPr>
        <p:spPr>
          <a:xfrm>
            <a:off x="457200" y="3501008"/>
            <a:ext cx="8027988" cy="2869630"/>
          </a:xfrm>
        </p:spPr>
        <p:txBody>
          <a:bodyPr>
            <a:normAutofit/>
          </a:bodyPr>
          <a:lstStyle/>
          <a:p>
            <a:pPr marL="514350" indent="-514350">
              <a:buFont typeface="+mj-lt"/>
              <a:buAutoNum type="alphaUcPeriod"/>
            </a:pPr>
            <a:r>
              <a:rPr lang="en-US" altLang="en-US" sz="2800" dirty="0" err="1">
                <a:ea typeface="MS PGothic" charset="-128"/>
              </a:rPr>
              <a:t>Sim</a:t>
            </a:r>
            <a:r>
              <a:rPr lang="en-US" altLang="en-US" sz="2800" baseline="-25000" dirty="0" err="1">
                <a:ea typeface="MS PGothic" charset="-128"/>
              </a:rPr>
              <a:t>corr</a:t>
            </a:r>
            <a:r>
              <a:rPr lang="en-US" altLang="en-US" sz="2800" dirty="0">
                <a:ea typeface="MS PGothic" charset="-128"/>
              </a:rPr>
              <a:t>(u1, u2) &gt;  </a:t>
            </a:r>
            <a:r>
              <a:rPr lang="en-US" altLang="en-US" sz="2800" dirty="0" err="1">
                <a:ea typeface="MS PGothic" charset="-128"/>
              </a:rPr>
              <a:t>Sim</a:t>
            </a:r>
            <a:r>
              <a:rPr lang="en-US" altLang="en-US" sz="2800" baseline="-25000" dirty="0" err="1">
                <a:ea typeface="MS PGothic" charset="-128"/>
              </a:rPr>
              <a:t>corr</a:t>
            </a:r>
            <a:r>
              <a:rPr lang="en-US" altLang="en-US" sz="2800" dirty="0">
                <a:ea typeface="MS PGothic" charset="-128"/>
              </a:rPr>
              <a:t>(u1, u3)</a:t>
            </a:r>
          </a:p>
          <a:p>
            <a:pPr marL="514350" indent="-514350">
              <a:buFont typeface="+mj-lt"/>
              <a:buAutoNum type="alphaUcPeriod"/>
            </a:pPr>
            <a:r>
              <a:rPr lang="en-US" altLang="en-US" sz="2800" dirty="0" err="1">
                <a:ea typeface="MS PGothic" charset="-128"/>
              </a:rPr>
              <a:t>Sim</a:t>
            </a:r>
            <a:r>
              <a:rPr lang="en-US" altLang="en-US" sz="2800" baseline="-25000" dirty="0" err="1">
                <a:ea typeface="MS PGothic" charset="-128"/>
              </a:rPr>
              <a:t>corr</a:t>
            </a:r>
            <a:r>
              <a:rPr lang="en-US" altLang="en-US" sz="2800" dirty="0">
                <a:ea typeface="MS PGothic" charset="-128"/>
              </a:rPr>
              <a:t>(u1, u2) = </a:t>
            </a:r>
            <a:r>
              <a:rPr lang="en-US" altLang="en-US" sz="2800" dirty="0" err="1">
                <a:ea typeface="MS PGothic" charset="-128"/>
              </a:rPr>
              <a:t>Sim</a:t>
            </a:r>
            <a:r>
              <a:rPr lang="en-US" altLang="en-US" sz="2800" baseline="-25000" dirty="0" err="1">
                <a:ea typeface="MS PGothic" charset="-128"/>
              </a:rPr>
              <a:t>corr</a:t>
            </a:r>
            <a:r>
              <a:rPr lang="en-US" altLang="en-US" sz="2800" dirty="0">
                <a:ea typeface="MS PGothic" charset="-128"/>
              </a:rPr>
              <a:t>(u1, u3)</a:t>
            </a:r>
          </a:p>
          <a:p>
            <a:pPr marL="514350" indent="-514350">
              <a:buFont typeface="+mj-lt"/>
              <a:buAutoNum type="alphaUcPeriod"/>
            </a:pPr>
            <a:r>
              <a:rPr lang="en-US" altLang="en-US" sz="2800" dirty="0" err="1">
                <a:ea typeface="MS PGothic" charset="-128"/>
              </a:rPr>
              <a:t>Sim</a:t>
            </a:r>
            <a:r>
              <a:rPr lang="en-US" altLang="en-US" sz="2800" baseline="-25000" dirty="0" err="1">
                <a:ea typeface="MS PGothic" charset="-128"/>
              </a:rPr>
              <a:t>corr</a:t>
            </a:r>
            <a:r>
              <a:rPr lang="en-US" altLang="en-US" sz="2800" dirty="0">
                <a:ea typeface="MS PGothic" charset="-128"/>
              </a:rPr>
              <a:t>(u1, u2) &lt; </a:t>
            </a:r>
            <a:r>
              <a:rPr lang="en-US" altLang="en-US" sz="2800" dirty="0" err="1">
                <a:ea typeface="MS PGothic" charset="-128"/>
              </a:rPr>
              <a:t>Sim</a:t>
            </a:r>
            <a:r>
              <a:rPr lang="en-US" altLang="en-US" sz="2800" baseline="-25000" dirty="0" err="1">
                <a:ea typeface="MS PGothic" charset="-128"/>
              </a:rPr>
              <a:t>corr</a:t>
            </a:r>
            <a:r>
              <a:rPr lang="en-US" altLang="en-US" sz="2800" dirty="0">
                <a:ea typeface="MS PGothic" charset="-128"/>
              </a:rPr>
              <a:t>(u1, u3)</a:t>
            </a:r>
          </a:p>
        </p:txBody>
      </p:sp>
      <p:sp>
        <p:nvSpPr>
          <p:cNvPr id="2" name="Footer Placeholder 1">
            <a:extLst>
              <a:ext uri="{FF2B5EF4-FFF2-40B4-BE49-F238E27FC236}">
                <a16:creationId xmlns:a16="http://schemas.microsoft.com/office/drawing/2014/main" id="{C7AA97CC-50A6-3045-8E1F-12D42309EE45}"/>
              </a:ext>
            </a:extLst>
          </p:cNvPr>
          <p:cNvSpPr>
            <a:spLocks noGrp="1"/>
          </p:cNvSpPr>
          <p:nvPr>
            <p:ph type="ftr" sz="quarter" idx="10"/>
          </p:nvPr>
        </p:nvSpPr>
        <p:spPr/>
        <p:txBody>
          <a:bodyPr/>
          <a:lstStyle/>
          <a:p>
            <a:pPr>
              <a:defRPr/>
            </a:pPr>
            <a:r>
              <a:rPr lang="en-US"/>
              <a:t>©2021, Karl Aberer, EPFL-IC, Laboratoire de systèmes d'informations répartis </a:t>
            </a:r>
          </a:p>
        </p:txBody>
      </p:sp>
      <p:pic>
        <p:nvPicPr>
          <p:cNvPr id="8" name="TPChart" hidden="1" title="Results Chart">
            <a:extLst>
              <a:ext uri="{FF2B5EF4-FFF2-40B4-BE49-F238E27FC236}">
                <a16:creationId xmlns:a16="http://schemas.microsoft.com/office/drawing/2014/main" id="{35DE7D9C-AFAE-744F-9804-741C36BCA150}"/>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5868144" y="1600200"/>
            <a:ext cx="3212356" cy="4133056"/>
          </a:xfrm>
          <a:prstGeom prst="rect">
            <a:avLst/>
          </a:prstGeom>
        </p:spPr>
      </p:pic>
      <p:sp>
        <p:nvSpPr>
          <p:cNvPr id="6" name="Rectangle 5">
            <a:extLst>
              <a:ext uri="{FF2B5EF4-FFF2-40B4-BE49-F238E27FC236}">
                <a16:creationId xmlns:a16="http://schemas.microsoft.com/office/drawing/2014/main" id="{A4EF1E9D-183B-C24A-A0FB-68BC3846E63B}"/>
              </a:ext>
            </a:extLst>
          </p:cNvPr>
          <p:cNvSpPr/>
          <p:nvPr/>
        </p:nvSpPr>
        <p:spPr>
          <a:xfrm>
            <a:off x="457200" y="1631124"/>
            <a:ext cx="3275856" cy="1569660"/>
          </a:xfrm>
          <a:prstGeom prst="rect">
            <a:avLst/>
          </a:prstGeom>
        </p:spPr>
        <p:txBody>
          <a:bodyPr wrap="square">
            <a:spAutoFit/>
          </a:bodyPr>
          <a:lstStyle/>
          <a:p>
            <a:pPr marL="0" indent="0" algn="l">
              <a:buNone/>
            </a:pPr>
            <a:r>
              <a:rPr lang="en-US" altLang="en-US" sz="3200" dirty="0">
                <a:ea typeface="MS PGothic" charset="-128"/>
              </a:rPr>
              <a:t>u1: 	1	3</a:t>
            </a:r>
          </a:p>
          <a:p>
            <a:pPr marL="0" indent="0" algn="l">
              <a:buNone/>
            </a:pPr>
            <a:r>
              <a:rPr lang="en-US" altLang="en-US" sz="3200" dirty="0">
                <a:ea typeface="MS PGothic" charset="-128"/>
              </a:rPr>
              <a:t>u2:	2	4</a:t>
            </a:r>
          </a:p>
          <a:p>
            <a:pPr marL="0" indent="0" algn="l">
              <a:buNone/>
            </a:pPr>
            <a:r>
              <a:rPr lang="en-US" altLang="en-US" sz="3200" dirty="0">
                <a:ea typeface="MS PGothic" charset="-128"/>
              </a:rPr>
              <a:t>u3:	1	4</a:t>
            </a:r>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altLang="en-US" sz="3200" dirty="0">
                <a:ea typeface="MS PGothic" charset="-128"/>
              </a:rPr>
              <a:t>Item-based collaborative filtering addresses better the cold-start problem because …</a:t>
            </a:r>
          </a:p>
        </p:txBody>
      </p:sp>
      <p:sp>
        <p:nvSpPr>
          <p:cNvPr id="13314" name="TPAnswers" title="Answer Text"/>
          <p:cNvSpPr>
            <a:spLocks noGrp="1"/>
          </p:cNvSpPr>
          <p:nvPr>
            <p:ph idx="1"/>
            <p:custDataLst>
              <p:tags r:id="rId2"/>
            </p:custDataLst>
          </p:nvPr>
        </p:nvSpPr>
        <p:spPr/>
        <p:txBody>
          <a:bodyPr>
            <a:normAutofit/>
          </a:bodyPr>
          <a:lstStyle/>
          <a:p>
            <a:pPr marL="514350" indent="-514350">
              <a:buFont typeface="Arial" charset="0"/>
              <a:buAutoNum type="alphaUcPeriod"/>
            </a:pPr>
            <a:r>
              <a:rPr lang="en-US" altLang="en-US" dirty="0">
                <a:ea typeface="MS PGothic" charset="-128"/>
              </a:rPr>
              <a:t>usually there are fewer items than users</a:t>
            </a:r>
          </a:p>
          <a:p>
            <a:pPr marL="514350" indent="-514350">
              <a:buFont typeface="Arial" charset="0"/>
              <a:buAutoNum type="alphaUcPeriod"/>
            </a:pPr>
            <a:r>
              <a:rPr lang="en-US" altLang="en-US" dirty="0">
                <a:ea typeface="MS PGothic" charset="-128"/>
              </a:rPr>
              <a:t>it uses ratings from items with similar content</a:t>
            </a:r>
          </a:p>
          <a:p>
            <a:pPr marL="514350" indent="-514350">
              <a:buFont typeface="Arial" charset="0"/>
              <a:buAutoNum type="alphaUcPeriod"/>
            </a:pPr>
            <a:r>
              <a:rPr lang="en-US" altLang="en-US" dirty="0">
                <a:ea typeface="MS PGothic" charset="-128"/>
              </a:rPr>
              <a:t>item similarities can be pre-computed</a:t>
            </a:r>
          </a:p>
          <a:p>
            <a:pPr marL="514350" indent="-514350">
              <a:buFont typeface="Arial" charset="0"/>
              <a:buAutoNum type="alphaUcPeriod"/>
            </a:pPr>
            <a:r>
              <a:rPr lang="en-US" altLang="en-US" dirty="0">
                <a:ea typeface="MS PGothic" charset="-128"/>
              </a:rPr>
              <a:t>none of the above</a:t>
            </a:r>
          </a:p>
        </p:txBody>
      </p:sp>
      <p:sp>
        <p:nvSpPr>
          <p:cNvPr id="2" name="Footer Placeholder 1">
            <a:extLst>
              <a:ext uri="{FF2B5EF4-FFF2-40B4-BE49-F238E27FC236}">
                <a16:creationId xmlns:a16="http://schemas.microsoft.com/office/drawing/2014/main" id="{16F4A727-40F9-EE46-8D9D-588D21AAD1F8}"/>
              </a:ext>
            </a:extLst>
          </p:cNvPr>
          <p:cNvSpPr>
            <a:spLocks noGrp="1"/>
          </p:cNvSpPr>
          <p:nvPr>
            <p:ph type="ftr" sz="quarter" idx="10"/>
          </p:nvPr>
        </p:nvSpPr>
        <p:spPr/>
        <p:txBody>
          <a:bodyPr/>
          <a:lstStyle/>
          <a:p>
            <a:pPr>
              <a:defRPr/>
            </a:pPr>
            <a:r>
              <a:rPr lang="en-US"/>
              <a:t>©2021, Karl Aberer, EPFL-IC, Laboratoire de systèmes d'informations répartis </a:t>
            </a:r>
          </a:p>
        </p:txBody>
      </p:sp>
      <p:pic>
        <p:nvPicPr>
          <p:cNvPr id="7" name="TPChart" hidden="1" title="Results Chart">
            <a:extLst>
              <a:ext uri="{FF2B5EF4-FFF2-40B4-BE49-F238E27FC236}">
                <a16:creationId xmlns:a16="http://schemas.microsoft.com/office/drawing/2014/main" id="{45357A8F-0D8A-5949-A786-B1A3D52F0EF4}"/>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Content-based Recommendation</a:t>
            </a:r>
          </a:p>
        </p:txBody>
      </p:sp>
      <p:sp>
        <p:nvSpPr>
          <p:cNvPr id="3" name="Content Placeholder 2"/>
          <p:cNvSpPr>
            <a:spLocks noGrp="1"/>
          </p:cNvSpPr>
          <p:nvPr>
            <p:ph idx="1"/>
          </p:nvPr>
        </p:nvSpPr>
        <p:spPr/>
        <p:txBody>
          <a:bodyPr/>
          <a:lstStyle/>
          <a:p>
            <a:r>
              <a:rPr lang="en-GB" sz="2800" dirty="0">
                <a:solidFill>
                  <a:srgbClr val="000000"/>
                </a:solidFill>
              </a:rPr>
              <a:t>Collaborative filtering uses only ratings, it does not exploit any other information about the items</a:t>
            </a:r>
          </a:p>
          <a:p>
            <a:endParaRPr lang="en-GB" sz="2800" dirty="0">
              <a:solidFill>
                <a:srgbClr val="000000"/>
              </a:solidFill>
            </a:endParaRPr>
          </a:p>
          <a:p>
            <a:r>
              <a:rPr lang="en-GB" sz="2800" dirty="0">
                <a:solidFill>
                  <a:srgbClr val="000000"/>
                </a:solidFill>
              </a:rPr>
              <a:t>However, the </a:t>
            </a:r>
            <a:r>
              <a:rPr lang="en-GB" sz="2800" i="1" dirty="0">
                <a:solidFill>
                  <a:srgbClr val="000000"/>
                </a:solidFill>
              </a:rPr>
              <a:t>content</a:t>
            </a:r>
            <a:r>
              <a:rPr lang="en-GB" sz="2800" dirty="0">
                <a:solidFill>
                  <a:srgbClr val="000000"/>
                </a:solidFill>
              </a:rPr>
              <a:t> of the item might provide some useful information</a:t>
            </a:r>
          </a:p>
          <a:p>
            <a:pPr marL="457200" indent="-457200">
              <a:buFont typeface="Arial"/>
              <a:buChar char="•"/>
            </a:pPr>
            <a:r>
              <a:rPr lang="en-GB" sz="2800" dirty="0">
                <a:solidFill>
                  <a:srgbClr val="000000"/>
                </a:solidFill>
              </a:rPr>
              <a:t>E.g., recommend sci-fi novels to users who liked Asimov books in the past</a:t>
            </a:r>
          </a:p>
          <a:p>
            <a:endParaRPr lang="en-GB" sz="2400" dirty="0">
              <a:solidFill>
                <a:srgbClr val="000000"/>
              </a:solidFill>
            </a:endParaRP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8998005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Content-based Recommendation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sz="2800" dirty="0">
                    <a:solidFill>
                      <a:srgbClr val="000000"/>
                    </a:solidFill>
                  </a:rPr>
                  <a:t>The basic technique</a:t>
                </a:r>
              </a:p>
              <a:p>
                <a:pPr marL="457200" indent="-457200">
                  <a:buFont typeface="Arial"/>
                  <a:buChar char="•"/>
                </a:pPr>
                <a:r>
                  <a:rPr lang="en-GB" sz="2800" dirty="0">
                    <a:solidFill>
                      <a:srgbClr val="000000"/>
                    </a:solidFill>
                  </a:rPr>
                  <a:t>Given the items that have been rated by user </a:t>
                </a:r>
                <a14:m>
                  <m:oMath xmlns:m="http://schemas.openxmlformats.org/officeDocument/2006/math">
                    <m:r>
                      <a:rPr lang="fr-CH" sz="2800" i="1">
                        <a:latin typeface="Cambria Math" charset="0"/>
                        <a:ea typeface="Cambria Math" charset="0"/>
                        <a:cs typeface="Cambria Math" charset="0"/>
                      </a:rPr>
                      <m:t>𝑥</m:t>
                    </m:r>
                  </m:oMath>
                </a14:m>
                <a:r>
                  <a:rPr lang="en-GB" sz="2800" dirty="0">
                    <a:solidFill>
                      <a:srgbClr val="000000"/>
                    </a:solidFill>
                  </a:rPr>
                  <a:t> in the past</a:t>
                </a:r>
              </a:p>
              <a:p>
                <a:endParaRPr lang="en-GB" sz="2800" dirty="0">
                  <a:solidFill>
                    <a:srgbClr val="000000"/>
                  </a:solidFill>
                </a:endParaRPr>
              </a:p>
              <a:p>
                <a:pPr marL="1200150" lvl="1" indent="-457200">
                  <a:buFont typeface="+mj-lt"/>
                  <a:buAutoNum type="arabicPeriod"/>
                </a:pPr>
                <a:r>
                  <a:rPr lang="en-GB" sz="2400" dirty="0">
                    <a:solidFill>
                      <a:srgbClr val="000000"/>
                    </a:solidFill>
                  </a:rPr>
                  <a:t>Find the items that are similar to the past items</a:t>
                </a:r>
              </a:p>
              <a:p>
                <a:pPr marL="1200150" lvl="1" indent="-457200">
                  <a:buFont typeface="+mj-lt"/>
                  <a:buAutoNum type="arabicPeriod"/>
                </a:pPr>
                <a:r>
                  <a:rPr lang="en-GB" sz="2400" dirty="0">
                    <a:solidFill>
                      <a:srgbClr val="000000"/>
                    </a:solidFill>
                  </a:rPr>
                  <a:t>Aggregate the ratings of the most similar items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4" t="-1259"/>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284844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Content-based Recommendation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GB" sz="2800" dirty="0">
                    <a:solidFill>
                      <a:srgbClr val="000000"/>
                    </a:solidFill>
                  </a:rPr>
                  <a:t>Most methods originate from information retrieval to extract the content of an item</a:t>
                </a:r>
              </a:p>
              <a:p>
                <a:endParaRPr lang="en-GB" sz="2400" dirty="0">
                  <a:solidFill>
                    <a:srgbClr val="000000"/>
                  </a:solidFill>
                </a:endParaRPr>
              </a:p>
              <a:p>
                <a:pPr marL="0" lvl="1" indent="0">
                  <a:buNone/>
                </a:pPr>
                <a:r>
                  <a:rPr lang="en-GB" sz="2800" dirty="0">
                    <a:solidFill>
                      <a:srgbClr val="000000"/>
                    </a:solidFill>
                  </a:rPr>
                  <a:t>Given an item </a:t>
                </a:r>
                <a:r>
                  <a:rPr lang="en-GB" sz="2800" i="1" dirty="0">
                    <a:solidFill>
                      <a:srgbClr val="000000"/>
                    </a:solidFill>
                  </a:rPr>
                  <a:t>a </a:t>
                </a:r>
                <a:r>
                  <a:rPr lang="en-GB" sz="2800" dirty="0">
                    <a:solidFill>
                      <a:srgbClr val="000000"/>
                    </a:solidFill>
                  </a:rPr>
                  <a:t>and a textual description </a:t>
                </a:r>
                <a:r>
                  <a:rPr lang="en-GB" sz="2800" i="1" dirty="0">
                    <a:solidFill>
                      <a:srgbClr val="000000"/>
                    </a:solidFill>
                  </a:rPr>
                  <a:t>t</a:t>
                </a:r>
                <a:r>
                  <a:rPr lang="en-GB" sz="2800" dirty="0">
                    <a:solidFill>
                      <a:srgbClr val="000000"/>
                    </a:solidFill>
                  </a:rPr>
                  <a:t> (</a:t>
                </a:r>
                <a:r>
                  <a:rPr lang="en-GB" dirty="0">
                    <a:solidFill>
                      <a:srgbClr val="000000"/>
                    </a:solidFill>
                  </a:rPr>
                  <a:t>e.g. movie synopsis, book review), compute the </a:t>
                </a:r>
                <a:r>
                  <a:rPr lang="en-GB" dirty="0" err="1">
                    <a:solidFill>
                      <a:srgbClr val="000000"/>
                    </a:solidFill>
                  </a:rPr>
                  <a:t>tf-idf</a:t>
                </a:r>
                <a:r>
                  <a:rPr lang="en-GB" dirty="0">
                    <a:solidFill>
                      <a:srgbClr val="000000"/>
                    </a:solidFill>
                  </a:rPr>
                  <a:t> weights</a:t>
                </a:r>
              </a:p>
              <a:p>
                <a:pPr marL="0" lvl="1" indent="0">
                  <a:buNone/>
                </a:pPr>
                <a:endParaRPr lang="en-GB" dirty="0">
                  <a:solidFill>
                    <a:srgbClr val="000000"/>
                  </a:solidFill>
                </a:endParaRPr>
              </a:p>
              <a:p>
                <a:pPr marL="0" lvl="1" indent="0">
                  <a:buNone/>
                </a:pPr>
                <a:endParaRPr lang="en-GB" dirty="0">
                  <a:solidFill>
                    <a:srgbClr val="000000"/>
                  </a:solidFill>
                </a:endParaRPr>
              </a:p>
              <a:p>
                <a:pPr marL="0" lvl="1" indent="0">
                  <a:buNone/>
                </a:pPr>
                <a:endParaRPr lang="en-GB" dirty="0">
                  <a:solidFill>
                    <a:srgbClr val="000000"/>
                  </a:solidFill>
                </a:endParaRPr>
              </a:p>
              <a:p>
                <a:pPr marL="400050" lvl="2" indent="0">
                  <a:buNone/>
                </a:pPr>
                <a14:m>
                  <m:oMath xmlns:m="http://schemas.openxmlformats.org/officeDocument/2006/math">
                    <m:r>
                      <a:rPr lang="fr-CH" b="0" i="1" smtClean="0">
                        <a:solidFill>
                          <a:srgbClr val="000000"/>
                        </a:solidFill>
                        <a:latin typeface="Cambria Math" panose="02040503050406030204" pitchFamily="18" charset="0"/>
                      </a:rPr>
                      <m:t>𝑁</m:t>
                    </m:r>
                    <m:r>
                      <a:rPr lang="fr-CH" b="0" i="0" smtClean="0">
                        <a:solidFill>
                          <a:srgbClr val="000000"/>
                        </a:solidFill>
                        <a:latin typeface="Cambria Math" panose="02040503050406030204" pitchFamily="18" charset="0"/>
                      </a:rPr>
                      <m:t> </m:t>
                    </m:r>
                  </m:oMath>
                </a14:m>
                <a:r>
                  <a:rPr lang="en-GB" dirty="0">
                    <a:solidFill>
                      <a:srgbClr val="000000"/>
                    </a:solidFill>
                  </a:rPr>
                  <a:t>: number of items to recommend</a:t>
                </a:r>
              </a:p>
              <a:p>
                <a:pPr marL="400050" lvl="2" indent="0">
                  <a:buNone/>
                </a:pPr>
                <a14:m>
                  <m:oMath xmlns:m="http://schemas.openxmlformats.org/officeDocument/2006/math">
                    <m:r>
                      <a:rPr lang="fr-CH" b="0" i="1" smtClean="0">
                        <a:solidFill>
                          <a:srgbClr val="000000"/>
                        </a:solidFill>
                        <a:latin typeface="Cambria Math" panose="02040503050406030204" pitchFamily="18" charset="0"/>
                      </a:rPr>
                      <m:t>𝑛</m:t>
                    </m:r>
                    <m:d>
                      <m:dPr>
                        <m:ctrlPr>
                          <a:rPr lang="fr-CH" b="0" i="1" smtClean="0">
                            <a:solidFill>
                              <a:srgbClr val="000000"/>
                            </a:solidFill>
                            <a:latin typeface="Cambria Math" panose="02040503050406030204" pitchFamily="18" charset="0"/>
                          </a:rPr>
                        </m:ctrlPr>
                      </m:dPr>
                      <m:e>
                        <m:r>
                          <a:rPr lang="fr-CH" b="0" i="1" smtClean="0">
                            <a:solidFill>
                              <a:srgbClr val="000000"/>
                            </a:solidFill>
                            <a:latin typeface="Cambria Math" panose="02040503050406030204" pitchFamily="18" charset="0"/>
                          </a:rPr>
                          <m:t>𝑡</m:t>
                        </m:r>
                      </m:e>
                    </m:d>
                    <m:r>
                      <a:rPr lang="fr-CH" b="0" i="1" smtClean="0">
                        <a:solidFill>
                          <a:srgbClr val="000000"/>
                        </a:solidFill>
                        <a:latin typeface="Cambria Math" panose="02040503050406030204" pitchFamily="18" charset="0"/>
                      </a:rPr>
                      <m:t> </m:t>
                    </m:r>
                  </m:oMath>
                </a14:m>
                <a:r>
                  <a:rPr lang="en-GB" dirty="0">
                    <a:solidFill>
                      <a:srgbClr val="000000"/>
                    </a:solidFill>
                  </a:rPr>
                  <a:t>: number of items where term </a:t>
                </a:r>
                <a14:m>
                  <m:oMath xmlns:m="http://schemas.openxmlformats.org/officeDocument/2006/math">
                    <m:r>
                      <a:rPr lang="fr-CH" i="1">
                        <a:solidFill>
                          <a:srgbClr val="000000"/>
                        </a:solidFill>
                        <a:latin typeface="Cambria Math" panose="02040503050406030204" pitchFamily="18" charset="0"/>
                      </a:rPr>
                      <m:t>𝑡</m:t>
                    </m:r>
                  </m:oMath>
                </a14:m>
                <a:r>
                  <a:rPr lang="en-GB" dirty="0">
                    <a:solidFill>
                      <a:srgbClr val="000000"/>
                    </a:solidFill>
                  </a:rPr>
                  <a:t> appears</a:t>
                </a:r>
              </a:p>
              <a:p>
                <a:pPr marL="0" lvl="1" indent="0">
                  <a:buNone/>
                </a:pPr>
                <a:endParaRPr lang="en-GB" dirty="0">
                  <a:solidFill>
                    <a:srgbClr val="000000"/>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374" t="-1259"/>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graphicFrame>
        <p:nvGraphicFramePr>
          <p:cNvPr id="5" name="Object 4"/>
          <p:cNvGraphicFramePr>
            <a:graphicFrameLocks noChangeAspect="1"/>
          </p:cNvGraphicFramePr>
          <p:nvPr>
            <p:extLst/>
          </p:nvPr>
        </p:nvGraphicFramePr>
        <p:xfrm>
          <a:off x="1835696" y="4077072"/>
          <a:ext cx="5411969" cy="864096"/>
        </p:xfrm>
        <a:graphic>
          <a:graphicData uri="http://schemas.openxmlformats.org/presentationml/2006/ole">
            <mc:AlternateContent xmlns:mc="http://schemas.openxmlformats.org/markup-compatibility/2006">
              <mc:Choice xmlns:v="urn:schemas-microsoft-com:vml" Requires="v">
                <p:oleObj spid="_x0000_s569455" name="Equation" r:id="rId5" imgW="3022600" imgH="482600" progId="Equation.3">
                  <p:embed/>
                </p:oleObj>
              </mc:Choice>
              <mc:Fallback>
                <p:oleObj name="Equation" r:id="rId5" imgW="3022600" imgH="482600" progId="Equation.3">
                  <p:embed/>
                  <p:pic>
                    <p:nvPicPr>
                      <p:cNvPr id="5" name="Object 4"/>
                      <p:cNvPicPr/>
                      <p:nvPr/>
                    </p:nvPicPr>
                    <p:blipFill>
                      <a:blip r:embed="rId6"/>
                      <a:stretch>
                        <a:fillRect/>
                      </a:stretch>
                    </p:blipFill>
                    <p:spPr>
                      <a:xfrm>
                        <a:off x="1835696" y="4077072"/>
                        <a:ext cx="5411969" cy="864096"/>
                      </a:xfrm>
                      <a:prstGeom prst="rect">
                        <a:avLst/>
                      </a:prstGeom>
                    </p:spPr>
                  </p:pic>
                </p:oleObj>
              </mc:Fallback>
            </mc:AlternateContent>
          </a:graphicData>
        </a:graphic>
      </p:graphicFrame>
    </p:spTree>
    <p:extLst>
      <p:ext uri="{BB962C8B-B14F-4D97-AF65-F5344CB8AC3E}">
        <p14:creationId xmlns:p14="http://schemas.microsoft.com/office/powerpoint/2010/main" val="32803475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Similarity between Items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sz="2800" dirty="0">
                    <a:solidFill>
                      <a:srgbClr val="000000"/>
                    </a:solidFill>
                  </a:rPr>
                  <a:t>Cosine similarity</a:t>
                </a:r>
              </a:p>
              <a:p>
                <a:endParaRPr lang="en-GB" sz="2800" dirty="0">
                  <a:solidFill>
                    <a:srgbClr val="000000"/>
                  </a:solidFill>
                </a:endParaRPr>
              </a:p>
              <a:p>
                <a:endParaRPr lang="en-GB" sz="2400" dirty="0">
                  <a:solidFill>
                    <a:srgbClr val="000000"/>
                  </a:solidFill>
                </a:endParaRPr>
              </a:p>
              <a:p>
                <a:endParaRPr lang="en-GB" sz="2400" dirty="0">
                  <a:solidFill>
                    <a:srgbClr val="000000"/>
                  </a:solidFill>
                </a:endParaRPr>
              </a:p>
              <a:p>
                <a:endParaRPr lang="en-GB" sz="2400" dirty="0">
                  <a:solidFill>
                    <a:srgbClr val="000000"/>
                  </a:solidFill>
                </a:endParaRPr>
              </a:p>
              <a:p>
                <a:endParaRPr lang="en-GB" sz="2400" dirty="0">
                  <a:solidFill>
                    <a:srgbClr val="000000"/>
                  </a:solidFill>
                </a:endParaRPr>
              </a:p>
              <a:p>
                <a14:m>
                  <m:oMath xmlns:m="http://schemas.openxmlformats.org/officeDocument/2006/math">
                    <m:r>
                      <a:rPr lang="fr-CH" sz="2400" b="0" i="1" smtClean="0">
                        <a:solidFill>
                          <a:srgbClr val="000000"/>
                        </a:solidFill>
                        <a:latin typeface="Cambria Math" panose="02040503050406030204" pitchFamily="18" charset="0"/>
                      </a:rPr>
                      <m:t>𝑎</m:t>
                    </m:r>
                    <m:r>
                      <a:rPr lang="fr-CH" sz="2400" b="0" i="1" smtClean="0">
                        <a:solidFill>
                          <a:srgbClr val="000000"/>
                        </a:solidFill>
                        <a:latin typeface="Cambria Math" panose="02040503050406030204" pitchFamily="18" charset="0"/>
                      </a:rPr>
                      <m:t>, </m:t>
                    </m:r>
                    <m:r>
                      <a:rPr lang="fr-CH" sz="2400" b="0" i="1" smtClean="0">
                        <a:solidFill>
                          <a:srgbClr val="000000"/>
                        </a:solidFill>
                        <a:latin typeface="Cambria Math" panose="02040503050406030204" pitchFamily="18" charset="0"/>
                      </a:rPr>
                      <m:t>𝑏</m:t>
                    </m:r>
                  </m:oMath>
                </a14:m>
                <a:r>
                  <a:rPr lang="en-GB" sz="2400" dirty="0">
                    <a:solidFill>
                      <a:srgbClr val="000000"/>
                    </a:solidFill>
                  </a:rPr>
                  <a:t>: items</a:t>
                </a:r>
              </a:p>
              <a:p>
                <a14:m>
                  <m:oMath xmlns:m="http://schemas.openxmlformats.org/officeDocument/2006/math">
                    <m:r>
                      <a:rPr lang="fr-CH" sz="2400" b="0" i="1" smtClean="0">
                        <a:solidFill>
                          <a:srgbClr val="000000"/>
                        </a:solidFill>
                        <a:latin typeface="Cambria Math" panose="02040503050406030204" pitchFamily="18" charset="0"/>
                      </a:rPr>
                      <m:t>𝑇</m:t>
                    </m:r>
                  </m:oMath>
                </a14:m>
                <a:r>
                  <a:rPr lang="en-GB" sz="2400" dirty="0">
                    <a:solidFill>
                      <a:srgbClr val="000000"/>
                    </a:solidFill>
                  </a:rPr>
                  <a:t> : number of terms </a:t>
                </a:r>
                <a14:m>
                  <m:oMath xmlns:m="http://schemas.openxmlformats.org/officeDocument/2006/math">
                    <m:r>
                      <a:rPr lang="fr-CH" sz="2400" i="1">
                        <a:solidFill>
                          <a:srgbClr val="000000"/>
                        </a:solidFill>
                        <a:latin typeface="Cambria Math" panose="02040503050406030204" pitchFamily="18" charset="0"/>
                      </a:rPr>
                      <m:t>𝑡</m:t>
                    </m:r>
                  </m:oMath>
                </a14:m>
                <a:r>
                  <a:rPr lang="en-GB" sz="2400" dirty="0">
                    <a:solidFill>
                      <a:srgbClr val="000000"/>
                    </a:solidFill>
                  </a:rPr>
                  <a:t> that appear in all items</a:t>
                </a:r>
              </a:p>
              <a:p>
                <a14:m>
                  <m:oMath xmlns:m="http://schemas.openxmlformats.org/officeDocument/2006/math">
                    <m:r>
                      <a:rPr lang="fr-CH" sz="2400" b="0" i="1" smtClean="0">
                        <a:solidFill>
                          <a:srgbClr val="000000"/>
                        </a:solidFill>
                        <a:latin typeface="Cambria Math" panose="02040503050406030204" pitchFamily="18" charset="0"/>
                      </a:rPr>
                      <m:t>𝑤</m:t>
                    </m:r>
                    <m:r>
                      <a:rPr lang="fr-CH" sz="2400" b="0" i="1" smtClean="0">
                        <a:solidFill>
                          <a:srgbClr val="000000"/>
                        </a:solidFill>
                        <a:latin typeface="Cambria Math" panose="02040503050406030204" pitchFamily="18" charset="0"/>
                      </a:rPr>
                      <m:t>(</m:t>
                    </m:r>
                    <m:r>
                      <a:rPr lang="fr-CH" sz="2400" b="0" i="1" smtClean="0">
                        <a:solidFill>
                          <a:srgbClr val="000000"/>
                        </a:solidFill>
                        <a:latin typeface="Cambria Math" panose="02040503050406030204" pitchFamily="18" charset="0"/>
                      </a:rPr>
                      <m:t>𝑡</m:t>
                    </m:r>
                    <m:r>
                      <a:rPr lang="fr-CH" sz="2400" b="0" i="1" smtClean="0">
                        <a:solidFill>
                          <a:srgbClr val="000000"/>
                        </a:solidFill>
                        <a:latin typeface="Cambria Math" panose="02040503050406030204" pitchFamily="18" charset="0"/>
                      </a:rPr>
                      <m:t>,</m:t>
                    </m:r>
                    <m:r>
                      <a:rPr lang="fr-CH" sz="2400" b="0" i="1" smtClean="0">
                        <a:solidFill>
                          <a:srgbClr val="000000"/>
                        </a:solidFill>
                        <a:latin typeface="Cambria Math" panose="02040503050406030204" pitchFamily="18" charset="0"/>
                      </a:rPr>
                      <m:t>𝑎</m:t>
                    </m:r>
                    <m:r>
                      <a:rPr lang="fr-CH" sz="2400" b="0" i="1" smtClean="0">
                        <a:solidFill>
                          <a:srgbClr val="000000"/>
                        </a:solidFill>
                        <a:latin typeface="Cambria Math" panose="02040503050406030204" pitchFamily="18" charset="0"/>
                      </a:rPr>
                      <m:t>)</m:t>
                    </m:r>
                  </m:oMath>
                </a14:m>
                <a:r>
                  <a:rPr lang="en-GB" sz="2400" dirty="0">
                    <a:solidFill>
                      <a:srgbClr val="000000"/>
                    </a:solidFill>
                  </a:rPr>
                  <a:t>: </a:t>
                </a:r>
                <a:r>
                  <a:rPr lang="en-GB" sz="2400" dirty="0" err="1">
                    <a:solidFill>
                      <a:srgbClr val="000000"/>
                    </a:solidFill>
                  </a:rPr>
                  <a:t>tf-idf</a:t>
                </a:r>
                <a:r>
                  <a:rPr lang="en-GB" sz="2400" dirty="0">
                    <a:solidFill>
                      <a:srgbClr val="000000"/>
                    </a:solidFill>
                  </a:rPr>
                  <a:t> of term </a:t>
                </a:r>
                <a14:m>
                  <m:oMath xmlns:m="http://schemas.openxmlformats.org/officeDocument/2006/math">
                    <m:r>
                      <a:rPr lang="fr-CH" sz="2400" i="1">
                        <a:solidFill>
                          <a:srgbClr val="000000"/>
                        </a:solidFill>
                        <a:latin typeface="Cambria Math" panose="02040503050406030204" pitchFamily="18" charset="0"/>
                      </a:rPr>
                      <m:t>𝑡</m:t>
                    </m:r>
                  </m:oMath>
                </a14:m>
                <a:r>
                  <a:rPr lang="en-GB" sz="2400" dirty="0">
                    <a:solidFill>
                      <a:srgbClr val="000000"/>
                    </a:solidFill>
                  </a:rPr>
                  <a:t> in item </a:t>
                </a:r>
                <a14:m>
                  <m:oMath xmlns:m="http://schemas.openxmlformats.org/officeDocument/2006/math">
                    <m:r>
                      <a:rPr lang="fr-CH" sz="2400" i="1">
                        <a:solidFill>
                          <a:srgbClr val="000000"/>
                        </a:solidFill>
                        <a:latin typeface="Cambria Math" panose="02040503050406030204" pitchFamily="18" charset="0"/>
                      </a:rPr>
                      <m:t>𝑎</m:t>
                    </m:r>
                  </m:oMath>
                </a14:m>
                <a:endParaRPr lang="en-GB" sz="2400" dirty="0">
                  <a:solidFill>
                    <a:srgbClr val="00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374" t="-1259"/>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graphicFrame>
        <p:nvGraphicFramePr>
          <p:cNvPr id="5" name="Object 4"/>
          <p:cNvGraphicFramePr>
            <a:graphicFrameLocks noChangeAspect="1"/>
          </p:cNvGraphicFramePr>
          <p:nvPr>
            <p:extLst/>
          </p:nvPr>
        </p:nvGraphicFramePr>
        <p:xfrm>
          <a:off x="1979712" y="2276872"/>
          <a:ext cx="5176838" cy="1765300"/>
        </p:xfrm>
        <a:graphic>
          <a:graphicData uri="http://schemas.openxmlformats.org/presentationml/2006/ole">
            <mc:AlternateContent xmlns:mc="http://schemas.openxmlformats.org/markup-compatibility/2006">
              <mc:Choice xmlns:v="urn:schemas-microsoft-com:vml" Requires="v">
                <p:oleObj spid="_x0000_s570479" name="Equation" r:id="rId5" imgW="2755900" imgH="939800" progId="Equation.3">
                  <p:embed/>
                </p:oleObj>
              </mc:Choice>
              <mc:Fallback>
                <p:oleObj name="Equation" r:id="rId5" imgW="2755900" imgH="939800" progId="Equation.3">
                  <p:embed/>
                  <p:pic>
                    <p:nvPicPr>
                      <p:cNvPr id="5" name="Object 4"/>
                      <p:cNvPicPr/>
                      <p:nvPr/>
                    </p:nvPicPr>
                    <p:blipFill>
                      <a:blip r:embed="rId6"/>
                      <a:stretch>
                        <a:fillRect/>
                      </a:stretch>
                    </p:blipFill>
                    <p:spPr>
                      <a:xfrm>
                        <a:off x="1979712" y="2276872"/>
                        <a:ext cx="5176838" cy="1765300"/>
                      </a:xfrm>
                      <a:prstGeom prst="rect">
                        <a:avLst/>
                      </a:prstGeom>
                    </p:spPr>
                  </p:pic>
                </p:oleObj>
              </mc:Fallback>
            </mc:AlternateContent>
          </a:graphicData>
        </a:graphic>
      </p:graphicFrame>
    </p:spTree>
    <p:extLst>
      <p:ext uri="{BB962C8B-B14F-4D97-AF65-F5344CB8AC3E}">
        <p14:creationId xmlns:p14="http://schemas.microsoft.com/office/powerpoint/2010/main" val="3266664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Making Predictions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sz="2800" dirty="0">
                    <a:solidFill>
                      <a:srgbClr val="000000"/>
                    </a:solidFill>
                  </a:rPr>
                  <a:t>Given a set of items </a:t>
                </a:r>
                <a14:m>
                  <m:oMath xmlns:m="http://schemas.openxmlformats.org/officeDocument/2006/math">
                    <m:r>
                      <a:rPr lang="fr-CH" sz="2800" b="0" i="1" smtClean="0">
                        <a:solidFill>
                          <a:srgbClr val="000000"/>
                        </a:solidFill>
                        <a:latin typeface="Cambria Math" panose="02040503050406030204" pitchFamily="18" charset="0"/>
                      </a:rPr>
                      <m:t>𝐷</m:t>
                    </m:r>
                  </m:oMath>
                </a14:m>
                <a:r>
                  <a:rPr lang="en-GB" sz="2800" dirty="0">
                    <a:solidFill>
                      <a:srgbClr val="000000"/>
                    </a:solidFill>
                  </a:rPr>
                  <a:t> that have been rated by the user, find the nearest neighbours </a:t>
                </a:r>
                <a14:m>
                  <m:oMath xmlns:m="http://schemas.openxmlformats.org/officeDocument/2006/math">
                    <m:sSub>
                      <m:sSubPr>
                        <m:ctrlPr>
                          <a:rPr lang="fr-CH" sz="2800" i="1">
                            <a:latin typeface="Cambria Math" panose="02040503050406030204" pitchFamily="18" charset="0"/>
                            <a:ea typeface="Cambria Math" charset="0"/>
                            <a:cs typeface="Cambria Math" charset="0"/>
                          </a:rPr>
                        </m:ctrlPr>
                      </m:sSubPr>
                      <m:e>
                        <m:r>
                          <a:rPr lang="fr-CH" sz="2800" i="1">
                            <a:latin typeface="Cambria Math" charset="0"/>
                            <a:ea typeface="Cambria Math" charset="0"/>
                            <a:cs typeface="Cambria Math" charset="0"/>
                          </a:rPr>
                          <m:t>𝑁</m:t>
                        </m:r>
                      </m:e>
                      <m:sub>
                        <m:r>
                          <a:rPr lang="fr-CH" sz="2800" i="1">
                            <a:latin typeface="Cambria Math" charset="0"/>
                            <a:ea typeface="Cambria Math" charset="0"/>
                            <a:cs typeface="Cambria Math" charset="0"/>
                          </a:rPr>
                          <m:t>𝐼</m:t>
                        </m:r>
                      </m:sub>
                    </m:sSub>
                    <m:r>
                      <m:rPr>
                        <m:brk m:alnAt="7"/>
                      </m:rPr>
                      <a:rPr lang="fr-CH" sz="2800" i="1">
                        <a:latin typeface="Cambria Math" charset="0"/>
                        <a:ea typeface="Cambria Math" charset="0"/>
                        <a:cs typeface="Cambria Math" charset="0"/>
                      </a:rPr>
                      <m:t>(</m:t>
                    </m:r>
                    <m:r>
                      <a:rPr lang="fr-CH" sz="2800" i="1">
                        <a:latin typeface="Cambria Math" charset="0"/>
                        <a:ea typeface="Cambria Math" charset="0"/>
                        <a:cs typeface="Cambria Math" charset="0"/>
                      </a:rPr>
                      <m:t>𝑎</m:t>
                    </m:r>
                    <m:r>
                      <a:rPr lang="fr-CH" sz="2800" i="1">
                        <a:latin typeface="Cambria Math" charset="0"/>
                        <a:ea typeface="Cambria Math" charset="0"/>
                        <a:cs typeface="Cambria Math" charset="0"/>
                      </a:rPr>
                      <m:t>) </m:t>
                    </m:r>
                  </m:oMath>
                </a14:m>
                <a:r>
                  <a:rPr lang="en-GB" sz="2800" dirty="0">
                    <a:solidFill>
                      <a:srgbClr val="000000"/>
                    </a:solidFill>
                  </a:rPr>
                  <a:t>in </a:t>
                </a:r>
                <a14:m>
                  <m:oMath xmlns:m="http://schemas.openxmlformats.org/officeDocument/2006/math">
                    <m:r>
                      <a:rPr lang="fr-CH" sz="2800" i="1">
                        <a:solidFill>
                          <a:srgbClr val="000000"/>
                        </a:solidFill>
                        <a:latin typeface="Cambria Math" panose="02040503050406030204" pitchFamily="18" charset="0"/>
                      </a:rPr>
                      <m:t>𝐷</m:t>
                    </m:r>
                  </m:oMath>
                </a14:m>
                <a:r>
                  <a:rPr lang="en-GB" sz="2800" dirty="0">
                    <a:solidFill>
                      <a:srgbClr val="000000"/>
                    </a:solidFill>
                  </a:rPr>
                  <a:t> of a new item </a:t>
                </a:r>
                <a14:m>
                  <m:oMath xmlns:m="http://schemas.openxmlformats.org/officeDocument/2006/math">
                    <m:r>
                      <a:rPr lang="fr-CH" sz="2800" i="1">
                        <a:solidFill>
                          <a:srgbClr val="000000"/>
                        </a:solidFill>
                        <a:latin typeface="Cambria Math" panose="02040503050406030204" pitchFamily="18" charset="0"/>
                      </a:rPr>
                      <m:t>𝑎</m:t>
                    </m:r>
                  </m:oMath>
                </a14:m>
                <a:endParaRPr lang="en-GB" sz="2800" i="1" dirty="0">
                  <a:solidFill>
                    <a:srgbClr val="000000"/>
                  </a:solidFill>
                </a:endParaRPr>
              </a:p>
              <a:p>
                <a:endParaRPr lang="en-GB" sz="2800" dirty="0">
                  <a:solidFill>
                    <a:srgbClr val="000000"/>
                  </a:solidFill>
                </a:endParaRPr>
              </a:p>
              <a:p>
                <a:r>
                  <a:rPr lang="en-GB" sz="2800" dirty="0">
                    <a:solidFill>
                      <a:srgbClr val="000000"/>
                    </a:solidFill>
                  </a:rPr>
                  <a:t>Use the ratings of the nearest neighbours to predict the rating of </a:t>
                </a:r>
                <a14:m>
                  <m:oMath xmlns:m="http://schemas.openxmlformats.org/officeDocument/2006/math">
                    <m:r>
                      <a:rPr lang="fr-CH" sz="2800" i="1">
                        <a:solidFill>
                          <a:srgbClr val="000000"/>
                        </a:solidFill>
                        <a:latin typeface="Cambria Math" panose="02040503050406030204" pitchFamily="18" charset="0"/>
                      </a:rPr>
                      <m:t>𝑎</m:t>
                    </m:r>
                  </m:oMath>
                </a14:m>
                <a:r>
                  <a:rPr lang="en-GB" sz="2800" dirty="0">
                    <a:solidFill>
                      <a:srgbClr val="000000"/>
                    </a:solidFill>
                  </a:rPr>
                  <a:t> with the aggregation function seen before</a:t>
                </a:r>
              </a:p>
              <a:p>
                <a:endParaRPr lang="fr-CH" sz="2400" i="1" dirty="0">
                  <a:latin typeface="Cambria Math"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fr-CH" sz="2400" i="1">
                              <a:latin typeface="Cambria Math" charset="0"/>
                            </a:rPr>
                            <m:t>𝑟</m:t>
                          </m:r>
                        </m:e>
                        <m:sub>
                          <m:r>
                            <a:rPr lang="fr-CH" sz="2400" i="1">
                              <a:latin typeface="Cambria Math" charset="0"/>
                            </a:rPr>
                            <m:t>𝑥</m:t>
                          </m:r>
                        </m:sub>
                      </m:sSub>
                      <m:d>
                        <m:dPr>
                          <m:ctrlPr>
                            <a:rPr lang="fr-CH" sz="2400" i="1">
                              <a:latin typeface="Cambria Math" panose="02040503050406030204" pitchFamily="18" charset="0"/>
                            </a:rPr>
                          </m:ctrlPr>
                        </m:dPr>
                        <m:e>
                          <m:r>
                            <a:rPr lang="fr-CH" sz="2400" i="1">
                              <a:latin typeface="Cambria Math" charset="0"/>
                            </a:rPr>
                            <m:t>𝑎</m:t>
                          </m:r>
                        </m:e>
                      </m:d>
                      <m:r>
                        <a:rPr lang="fr-CH" sz="2400" i="1">
                          <a:latin typeface="Cambria Math" charset="0"/>
                        </a:rPr>
                        <m:t>=</m:t>
                      </m:r>
                      <m:f>
                        <m:fPr>
                          <m:ctrlPr>
                            <a:rPr lang="fr-CH" sz="2400" i="1">
                              <a:latin typeface="Cambria Math" panose="02040503050406030204" pitchFamily="18" charset="0"/>
                            </a:rPr>
                          </m:ctrlPr>
                        </m:fPr>
                        <m:num>
                          <m:nary>
                            <m:naryPr>
                              <m:chr m:val="∑"/>
                              <m:supHide m:val="on"/>
                              <m:ctrlPr>
                                <a:rPr lang="fr-CH" sz="2400" i="1">
                                  <a:latin typeface="Cambria Math" panose="02040503050406030204" pitchFamily="18" charset="0"/>
                                </a:rPr>
                              </m:ctrlPr>
                            </m:naryPr>
                            <m:sub>
                              <m:r>
                                <a:rPr lang="fr-CH" sz="2400" i="1">
                                  <a:latin typeface="Cambria Math" charset="0"/>
                                </a:rPr>
                                <m:t>𝑏</m:t>
                              </m:r>
                              <m:r>
                                <a:rPr lang="fr-CH" sz="2400" i="1">
                                  <a:latin typeface="Cambria Math" charset="0"/>
                                  <a:ea typeface="Cambria Math" charset="0"/>
                                  <a:cs typeface="Cambria Math" charset="0"/>
                                </a:rPr>
                                <m:t>∈</m:t>
                              </m:r>
                              <m:sSub>
                                <m:sSubPr>
                                  <m:ctrlPr>
                                    <a:rPr lang="fr-CH" sz="2400" i="1">
                                      <a:latin typeface="Cambria Math" panose="02040503050406030204" pitchFamily="18" charset="0"/>
                                      <a:ea typeface="Cambria Math" charset="0"/>
                                      <a:cs typeface="Cambria Math" charset="0"/>
                                    </a:rPr>
                                  </m:ctrlPr>
                                </m:sSubPr>
                                <m:e>
                                  <m:r>
                                    <a:rPr lang="fr-CH" sz="2400" i="1">
                                      <a:latin typeface="Cambria Math" charset="0"/>
                                      <a:ea typeface="Cambria Math" charset="0"/>
                                      <a:cs typeface="Cambria Math" charset="0"/>
                                    </a:rPr>
                                    <m:t>𝑁</m:t>
                                  </m:r>
                                </m:e>
                                <m:sub>
                                  <m:r>
                                    <a:rPr lang="fr-CH" sz="2400" i="1">
                                      <a:latin typeface="Cambria Math" charset="0"/>
                                      <a:ea typeface="Cambria Math" charset="0"/>
                                      <a:cs typeface="Cambria Math" charset="0"/>
                                    </a:rPr>
                                    <m:t>𝐼</m:t>
                                  </m:r>
                                </m:sub>
                              </m:sSub>
                              <m:r>
                                <m:rPr>
                                  <m:brk m:alnAt="7"/>
                                </m:rPr>
                                <a:rPr lang="fr-CH" sz="2400" i="1">
                                  <a:latin typeface="Cambria Math" charset="0"/>
                                  <a:ea typeface="Cambria Math" charset="0"/>
                                  <a:cs typeface="Cambria Math" charset="0"/>
                                </a:rPr>
                                <m:t>(</m:t>
                              </m:r>
                              <m:r>
                                <a:rPr lang="fr-CH" sz="2400" i="1">
                                  <a:latin typeface="Cambria Math" charset="0"/>
                                  <a:ea typeface="Cambria Math" charset="0"/>
                                  <a:cs typeface="Cambria Math" charset="0"/>
                                </a:rPr>
                                <m:t>𝑎</m:t>
                              </m:r>
                              <m:r>
                                <a:rPr lang="fr-CH" sz="2400" i="1">
                                  <a:latin typeface="Cambria Math" charset="0"/>
                                  <a:ea typeface="Cambria Math" charset="0"/>
                                  <a:cs typeface="Cambria Math" charset="0"/>
                                </a:rPr>
                                <m:t>)</m:t>
                              </m:r>
                            </m:sub>
                            <m:sup/>
                            <m:e>
                              <m:r>
                                <a:rPr lang="fr-CH" sz="2400" i="1">
                                  <a:latin typeface="Cambria Math" charset="0"/>
                                </a:rPr>
                                <m:t>𝑠𝑖𝑚</m:t>
                              </m:r>
                              <m:r>
                                <a:rPr lang="fr-CH" sz="2400" i="1">
                                  <a:latin typeface="Cambria Math" charset="0"/>
                                </a:rPr>
                                <m:t>(</m:t>
                              </m:r>
                              <m:r>
                                <a:rPr lang="fr-CH" sz="2400" i="1">
                                  <a:latin typeface="Cambria Math" charset="0"/>
                                </a:rPr>
                                <m:t>𝑎</m:t>
                              </m:r>
                              <m:r>
                                <a:rPr lang="fr-CH" sz="2400" i="1">
                                  <a:latin typeface="Cambria Math" charset="0"/>
                                </a:rPr>
                                <m:t>,</m:t>
                              </m:r>
                              <m:r>
                                <a:rPr lang="fr-CH" sz="2400" i="1">
                                  <a:latin typeface="Cambria Math" charset="0"/>
                                </a:rPr>
                                <m:t>𝑏</m:t>
                              </m:r>
                              <m:r>
                                <a:rPr lang="fr-CH" sz="2400" i="1">
                                  <a:latin typeface="Cambria Math" charset="0"/>
                                </a:rPr>
                                <m:t>)</m:t>
                              </m:r>
                              <m:sSub>
                                <m:sSubPr>
                                  <m:ctrlPr>
                                    <a:rPr lang="en-US" sz="2400" i="1">
                                      <a:latin typeface="Cambria Math" panose="02040503050406030204" pitchFamily="18" charset="0"/>
                                    </a:rPr>
                                  </m:ctrlPr>
                                </m:sSubPr>
                                <m:e>
                                  <m:r>
                                    <a:rPr lang="fr-CH" sz="2400" i="1">
                                      <a:latin typeface="Cambria Math" charset="0"/>
                                    </a:rPr>
                                    <m:t>𝑟</m:t>
                                  </m:r>
                                </m:e>
                                <m:sub>
                                  <m:r>
                                    <a:rPr lang="fr-CH" sz="2400" i="1">
                                      <a:latin typeface="Cambria Math" charset="0"/>
                                    </a:rPr>
                                    <m:t>𝑥</m:t>
                                  </m:r>
                                </m:sub>
                              </m:sSub>
                              <m:d>
                                <m:dPr>
                                  <m:ctrlPr>
                                    <a:rPr lang="fr-CH" sz="2400" i="1">
                                      <a:latin typeface="Cambria Math" panose="02040503050406030204" pitchFamily="18" charset="0"/>
                                    </a:rPr>
                                  </m:ctrlPr>
                                </m:dPr>
                                <m:e>
                                  <m:r>
                                    <a:rPr lang="fr-CH" sz="2400" i="1">
                                      <a:latin typeface="Cambria Math" charset="0"/>
                                    </a:rPr>
                                    <m:t>𝑏</m:t>
                                  </m:r>
                                </m:e>
                              </m:d>
                            </m:e>
                          </m:nary>
                        </m:num>
                        <m:den>
                          <m:nary>
                            <m:naryPr>
                              <m:chr m:val="∑"/>
                              <m:supHide m:val="on"/>
                              <m:ctrlPr>
                                <a:rPr lang="fr-CH" sz="2400" i="1">
                                  <a:latin typeface="Cambria Math" panose="02040503050406030204" pitchFamily="18" charset="0"/>
                                </a:rPr>
                              </m:ctrlPr>
                            </m:naryPr>
                            <m:sub>
                              <m:r>
                                <a:rPr lang="fr-CH" sz="2400" i="1">
                                  <a:latin typeface="Cambria Math" charset="0"/>
                                </a:rPr>
                                <m:t>𝑏</m:t>
                              </m:r>
                              <m:r>
                                <a:rPr lang="fr-CH" sz="2400" i="1">
                                  <a:latin typeface="Cambria Math" charset="0"/>
                                  <a:ea typeface="Cambria Math" charset="0"/>
                                  <a:cs typeface="Cambria Math" charset="0"/>
                                </a:rPr>
                                <m:t>∈</m:t>
                              </m:r>
                              <m:sSub>
                                <m:sSubPr>
                                  <m:ctrlPr>
                                    <a:rPr lang="fr-CH" sz="2400" i="1">
                                      <a:latin typeface="Cambria Math" panose="02040503050406030204" pitchFamily="18" charset="0"/>
                                      <a:ea typeface="Cambria Math" charset="0"/>
                                      <a:cs typeface="Cambria Math" charset="0"/>
                                    </a:rPr>
                                  </m:ctrlPr>
                                </m:sSubPr>
                                <m:e>
                                  <m:r>
                                    <a:rPr lang="fr-CH" sz="2400" i="1">
                                      <a:latin typeface="Cambria Math" charset="0"/>
                                      <a:ea typeface="Cambria Math" charset="0"/>
                                      <a:cs typeface="Cambria Math" charset="0"/>
                                    </a:rPr>
                                    <m:t>𝑁</m:t>
                                  </m:r>
                                </m:e>
                                <m:sub>
                                  <m:r>
                                    <a:rPr lang="fr-CH" sz="2400" i="1">
                                      <a:latin typeface="Cambria Math" charset="0"/>
                                      <a:ea typeface="Cambria Math" charset="0"/>
                                      <a:cs typeface="Cambria Math" charset="0"/>
                                    </a:rPr>
                                    <m:t>𝐼</m:t>
                                  </m:r>
                                </m:sub>
                              </m:sSub>
                              <m:r>
                                <m:rPr>
                                  <m:brk m:alnAt="7"/>
                                </m:rPr>
                                <a:rPr lang="fr-CH" sz="2400" i="1">
                                  <a:latin typeface="Cambria Math" charset="0"/>
                                  <a:ea typeface="Cambria Math" charset="0"/>
                                  <a:cs typeface="Cambria Math" charset="0"/>
                                </a:rPr>
                                <m:t>(</m:t>
                              </m:r>
                              <m:r>
                                <a:rPr lang="fr-CH" sz="2400" i="1">
                                  <a:latin typeface="Cambria Math" charset="0"/>
                                  <a:ea typeface="Cambria Math" charset="0"/>
                                  <a:cs typeface="Cambria Math" charset="0"/>
                                </a:rPr>
                                <m:t>𝑎</m:t>
                              </m:r>
                              <m:r>
                                <a:rPr lang="fr-CH" sz="2400" i="1">
                                  <a:latin typeface="Cambria Math" charset="0"/>
                                  <a:ea typeface="Cambria Math" charset="0"/>
                                  <a:cs typeface="Cambria Math" charset="0"/>
                                </a:rPr>
                                <m:t>)</m:t>
                              </m:r>
                            </m:sub>
                            <m:sup/>
                            <m:e>
                              <m:r>
                                <a:rPr lang="fr-CH" sz="2400" i="1">
                                  <a:latin typeface="Cambria Math" charset="0"/>
                                  <a:ea typeface="Cambria Math" charset="0"/>
                                  <a:cs typeface="Cambria Math" charset="0"/>
                                </a:rPr>
                                <m:t>|</m:t>
                              </m:r>
                              <m:r>
                                <a:rPr lang="fr-CH" sz="2400" i="1">
                                  <a:latin typeface="Cambria Math" charset="0"/>
                                </a:rPr>
                                <m:t>𝑠𝑖𝑚</m:t>
                              </m:r>
                              <m:d>
                                <m:dPr>
                                  <m:ctrlPr>
                                    <a:rPr lang="fr-CH" sz="2400" i="1">
                                      <a:latin typeface="Cambria Math" panose="02040503050406030204" pitchFamily="18" charset="0"/>
                                    </a:rPr>
                                  </m:ctrlPr>
                                </m:dPr>
                                <m:e>
                                  <m:r>
                                    <a:rPr lang="fr-CH" sz="2400" i="1">
                                      <a:latin typeface="Cambria Math" charset="0"/>
                                    </a:rPr>
                                    <m:t>𝑎</m:t>
                                  </m:r>
                                  <m:r>
                                    <a:rPr lang="fr-CH" sz="2400" i="1">
                                      <a:latin typeface="Cambria Math" charset="0"/>
                                    </a:rPr>
                                    <m:t>,</m:t>
                                  </m:r>
                                  <m:r>
                                    <a:rPr lang="fr-CH" sz="2400" i="1">
                                      <a:latin typeface="Cambria Math" charset="0"/>
                                    </a:rPr>
                                    <m:t>𝑏</m:t>
                                  </m:r>
                                </m:e>
                              </m:d>
                              <m:r>
                                <a:rPr lang="fr-CH" sz="2400" i="1">
                                  <a:latin typeface="Cambria Math" charset="0"/>
                                </a:rPr>
                                <m:t>|</m:t>
                              </m:r>
                            </m:e>
                          </m:nary>
                        </m:den>
                      </m:f>
                    </m:oMath>
                  </m:oMathPara>
                </a14:m>
                <a:endParaRPr lang="en-GB" sz="2400" dirty="0">
                  <a:solidFill>
                    <a:srgbClr val="00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4" t="-1259" r="-2137"/>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238381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Content-based Recommendation</a:t>
            </a:r>
          </a:p>
        </p:txBody>
      </p:sp>
      <p:sp>
        <p:nvSpPr>
          <p:cNvPr id="3" name="Content Placeholder 2"/>
          <p:cNvSpPr>
            <a:spLocks noGrp="1"/>
          </p:cNvSpPr>
          <p:nvPr>
            <p:ph idx="1"/>
          </p:nvPr>
        </p:nvSpPr>
        <p:spPr/>
        <p:txBody>
          <a:bodyPr/>
          <a:lstStyle/>
          <a:p>
            <a:r>
              <a:rPr lang="en-GB" sz="2800" dirty="0"/>
              <a:t>Problems</a:t>
            </a:r>
            <a:endParaRPr lang="en-GB" sz="2800" dirty="0">
              <a:solidFill>
                <a:srgbClr val="000000"/>
              </a:solidFill>
            </a:endParaRPr>
          </a:p>
          <a:p>
            <a:pPr marL="457200" indent="-457200">
              <a:buFont typeface="Arial"/>
              <a:buChar char="•"/>
            </a:pPr>
            <a:r>
              <a:rPr lang="en-GB" sz="2800" dirty="0">
                <a:solidFill>
                  <a:srgbClr val="000000"/>
                </a:solidFill>
              </a:rPr>
              <a:t>Cold start problem for users with no ratings</a:t>
            </a:r>
          </a:p>
          <a:p>
            <a:pPr marL="457200" indent="-457200">
              <a:buFont typeface="Arial"/>
              <a:buChar char="•"/>
            </a:pPr>
            <a:r>
              <a:rPr lang="en-GB" sz="2800" dirty="0">
                <a:solidFill>
                  <a:srgbClr val="000000"/>
                </a:solidFill>
              </a:rPr>
              <a:t>Content can be limited or impossible to extract (multimedia)</a:t>
            </a:r>
          </a:p>
          <a:p>
            <a:pPr marL="457200" indent="-457200">
              <a:buFont typeface="Arial"/>
              <a:buChar char="•"/>
            </a:pPr>
            <a:r>
              <a:rPr lang="en-GB" sz="2800" dirty="0">
                <a:solidFill>
                  <a:srgbClr val="000000"/>
                </a:solidFill>
              </a:rPr>
              <a:t>Tends to recommend “more of the same”</a:t>
            </a:r>
          </a:p>
          <a:p>
            <a:endParaRPr lang="en-GB" sz="2800" dirty="0">
              <a:solidFill>
                <a:srgbClr val="008040"/>
              </a:solidFill>
            </a:endParaRPr>
          </a:p>
          <a:p>
            <a:r>
              <a:rPr lang="en-GB" sz="2800" dirty="0">
                <a:solidFill>
                  <a:srgbClr val="000000"/>
                </a:solidFill>
              </a:rPr>
              <a:t>Scalable: </a:t>
            </a:r>
            <a:r>
              <a:rPr lang="en-GB" sz="2800" dirty="0" err="1">
                <a:solidFill>
                  <a:srgbClr val="000000"/>
                </a:solidFill>
              </a:rPr>
              <a:t>tf-idf</a:t>
            </a:r>
            <a:r>
              <a:rPr lang="en-GB" sz="2800" dirty="0">
                <a:solidFill>
                  <a:srgbClr val="000000"/>
                </a:solidFill>
              </a:rPr>
              <a:t> of items can be computed offline</a:t>
            </a:r>
          </a:p>
          <a:p>
            <a:pPr marL="1200150" lvl="1" indent="-457200">
              <a:buFont typeface="Arial"/>
              <a:buChar char="•"/>
            </a:pPr>
            <a:endParaRPr lang="en-GB" sz="2400" dirty="0">
              <a:solidFill>
                <a:srgbClr val="000000"/>
              </a:solidFill>
            </a:endParaRPr>
          </a:p>
          <a:p>
            <a:endParaRPr lang="en-GB" sz="2800" dirty="0">
              <a:solidFill>
                <a:srgbClr val="000000"/>
              </a:solidFill>
            </a:endParaRPr>
          </a:p>
          <a:p>
            <a:endParaRPr lang="en-GB" sz="2800" dirty="0">
              <a:solidFill>
                <a:srgbClr val="000000"/>
              </a:solidFill>
            </a:endParaRP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6681541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altLang="en-US" sz="3200" dirty="0">
                <a:ea typeface="MS PGothic" charset="-128"/>
              </a:rPr>
              <a:t>For a user that has not done any ratings, which method can make a prediction?</a:t>
            </a:r>
          </a:p>
        </p:txBody>
      </p:sp>
      <p:sp>
        <p:nvSpPr>
          <p:cNvPr id="13314" name="TPAnswers" title="Answer Text"/>
          <p:cNvSpPr>
            <a:spLocks noGrp="1"/>
          </p:cNvSpPr>
          <p:nvPr>
            <p:ph idx="1"/>
            <p:custDataLst>
              <p:tags r:id="rId2"/>
            </p:custDataLst>
          </p:nvPr>
        </p:nvSpPr>
        <p:spPr/>
        <p:txBody>
          <a:bodyPr>
            <a:normAutofit/>
          </a:bodyPr>
          <a:lstStyle/>
          <a:p>
            <a:pPr marL="514350" indent="-514350">
              <a:buFont typeface="Arial" charset="0"/>
              <a:buAutoNum type="alphaUcPeriod"/>
            </a:pPr>
            <a:r>
              <a:rPr lang="en-US" altLang="en-US" dirty="0">
                <a:ea typeface="MS PGothic" charset="-128"/>
              </a:rPr>
              <a:t>User-based collaborative RS</a:t>
            </a:r>
          </a:p>
          <a:p>
            <a:pPr marL="514350" indent="-514350">
              <a:buFont typeface="Arial" charset="0"/>
              <a:buAutoNum type="alphaUcPeriod"/>
            </a:pPr>
            <a:r>
              <a:rPr lang="en-US" altLang="en-US" dirty="0">
                <a:ea typeface="MS PGothic" charset="-128"/>
              </a:rPr>
              <a:t>Item-based collaborative RS</a:t>
            </a:r>
          </a:p>
          <a:p>
            <a:pPr marL="514350" indent="-514350">
              <a:buFont typeface="Arial" charset="0"/>
              <a:buAutoNum type="alphaUcPeriod"/>
            </a:pPr>
            <a:r>
              <a:rPr lang="en-US" altLang="en-US" dirty="0">
                <a:ea typeface="MS PGothic" charset="-128"/>
              </a:rPr>
              <a:t>Content-based RS</a:t>
            </a:r>
          </a:p>
          <a:p>
            <a:pPr marL="514350" indent="-514350">
              <a:buFont typeface="Arial" charset="0"/>
              <a:buAutoNum type="alphaUcPeriod"/>
            </a:pPr>
            <a:r>
              <a:rPr lang="en-US" altLang="en-US" dirty="0">
                <a:ea typeface="MS PGothic" charset="-128"/>
              </a:rPr>
              <a:t>None of the above</a:t>
            </a:r>
          </a:p>
        </p:txBody>
      </p:sp>
      <p:sp>
        <p:nvSpPr>
          <p:cNvPr id="2" name="Footer Placeholder 1">
            <a:extLst>
              <a:ext uri="{FF2B5EF4-FFF2-40B4-BE49-F238E27FC236}">
                <a16:creationId xmlns:a16="http://schemas.microsoft.com/office/drawing/2014/main" id="{5F268479-533C-0C41-BE64-110067A89F54}"/>
              </a:ext>
            </a:extLst>
          </p:cNvPr>
          <p:cNvSpPr>
            <a:spLocks noGrp="1"/>
          </p:cNvSpPr>
          <p:nvPr>
            <p:ph type="ftr" sz="quarter" idx="10"/>
          </p:nvPr>
        </p:nvSpPr>
        <p:spPr/>
        <p:txBody>
          <a:bodyPr/>
          <a:lstStyle/>
          <a:p>
            <a:pPr>
              <a:defRPr/>
            </a:pPr>
            <a:r>
              <a:rPr lang="en-US"/>
              <a:t>©2021, Karl Aberer, EPFL-IC, Laboratoire de systèmes d'informations répartis </a:t>
            </a:r>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altLang="en-US" sz="3200" dirty="0">
                <a:ea typeface="MS PGothic" charset="-128"/>
              </a:rPr>
              <a:t>For an item that has not received any ratings, which method can make a prediction?</a:t>
            </a:r>
          </a:p>
        </p:txBody>
      </p:sp>
      <p:sp>
        <p:nvSpPr>
          <p:cNvPr id="13314" name="TPAnswers" title="Answer Text"/>
          <p:cNvSpPr>
            <a:spLocks noGrp="1"/>
          </p:cNvSpPr>
          <p:nvPr>
            <p:ph idx="1"/>
            <p:custDataLst>
              <p:tags r:id="rId2"/>
            </p:custDataLst>
          </p:nvPr>
        </p:nvSpPr>
        <p:spPr/>
        <p:txBody>
          <a:bodyPr>
            <a:normAutofit/>
          </a:bodyPr>
          <a:lstStyle/>
          <a:p>
            <a:pPr marL="514350" indent="-514350">
              <a:buFont typeface="Arial" charset="0"/>
              <a:buAutoNum type="alphaUcPeriod"/>
            </a:pPr>
            <a:r>
              <a:rPr lang="en-US" altLang="en-US" dirty="0">
                <a:ea typeface="MS PGothic" charset="-128"/>
              </a:rPr>
              <a:t>User-based collaborative RS</a:t>
            </a:r>
          </a:p>
          <a:p>
            <a:pPr marL="514350" indent="-514350">
              <a:buFont typeface="Arial" charset="0"/>
              <a:buAutoNum type="alphaUcPeriod"/>
            </a:pPr>
            <a:r>
              <a:rPr lang="en-US" altLang="en-US" dirty="0">
                <a:ea typeface="MS PGothic" charset="-128"/>
              </a:rPr>
              <a:t>Item-based collaborative RS</a:t>
            </a:r>
          </a:p>
          <a:p>
            <a:pPr marL="514350" indent="-514350">
              <a:buFont typeface="Arial" charset="0"/>
              <a:buAutoNum type="alphaUcPeriod"/>
            </a:pPr>
            <a:r>
              <a:rPr lang="en-US" altLang="en-US" dirty="0">
                <a:ea typeface="MS PGothic" charset="-128"/>
              </a:rPr>
              <a:t>Content-based RS</a:t>
            </a:r>
          </a:p>
          <a:p>
            <a:pPr marL="514350" indent="-514350">
              <a:buFont typeface="Arial" charset="0"/>
              <a:buAutoNum type="alphaUcPeriod"/>
            </a:pPr>
            <a:r>
              <a:rPr lang="en-US" altLang="en-US" dirty="0">
                <a:ea typeface="MS PGothic" charset="-128"/>
              </a:rPr>
              <a:t>None of the above</a:t>
            </a:r>
          </a:p>
        </p:txBody>
      </p:sp>
      <p:sp>
        <p:nvSpPr>
          <p:cNvPr id="2" name="Footer Placeholder 1">
            <a:extLst>
              <a:ext uri="{FF2B5EF4-FFF2-40B4-BE49-F238E27FC236}">
                <a16:creationId xmlns:a16="http://schemas.microsoft.com/office/drawing/2014/main" id="{87E1E08A-4F9A-8449-BBFB-74104AC6E792}"/>
              </a:ext>
            </a:extLst>
          </p:cNvPr>
          <p:cNvSpPr>
            <a:spLocks noGrp="1"/>
          </p:cNvSpPr>
          <p:nvPr>
            <p:ph type="ftr" sz="quarter" idx="10"/>
          </p:nvPr>
        </p:nvSpPr>
        <p:spPr/>
        <p:txBody>
          <a:bodyPr/>
          <a:lstStyle/>
          <a:p>
            <a:pPr>
              <a:defRPr/>
            </a:pPr>
            <a:r>
              <a:rPr lang="en-US"/>
              <a:t>©2021, Karl Aberer, EPFL-IC, Laboratoire de systèmes d'informations répartis </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Definition: Recommender System</a:t>
            </a:r>
          </a:p>
        </p:txBody>
      </p:sp>
      <p:sp>
        <p:nvSpPr>
          <p:cNvPr id="3" name="Content Placeholder 2"/>
          <p:cNvSpPr>
            <a:spLocks noGrp="1"/>
          </p:cNvSpPr>
          <p:nvPr>
            <p:ph idx="1"/>
          </p:nvPr>
        </p:nvSpPr>
        <p:spPr/>
        <p:txBody>
          <a:bodyPr/>
          <a:lstStyle/>
          <a:p>
            <a:pPr algn="ctr"/>
            <a:r>
              <a:rPr lang="en-GB" sz="2400" dirty="0"/>
              <a:t>Given a </a:t>
            </a:r>
            <a:r>
              <a:rPr lang="en-GB" sz="2400" i="1" dirty="0"/>
              <a:t>user</a:t>
            </a:r>
            <a:r>
              <a:rPr lang="en-GB" sz="2400" dirty="0"/>
              <a:t> model and a set of </a:t>
            </a:r>
            <a:r>
              <a:rPr lang="en-GB" sz="2400" i="1" dirty="0"/>
              <a:t>items</a:t>
            </a:r>
            <a:r>
              <a:rPr lang="en-GB" sz="2400" dirty="0"/>
              <a:t>, a recommender system is a function that helps to match users with items</a:t>
            </a:r>
            <a:r>
              <a:rPr lang="en-GB" sz="2400" i="1" dirty="0"/>
              <a:t> </a:t>
            </a:r>
            <a:r>
              <a:rPr lang="en-GB" sz="2400" dirty="0"/>
              <a:t>by </a:t>
            </a:r>
            <a:r>
              <a:rPr lang="en-GB" sz="2400" i="1" dirty="0"/>
              <a:t>ranking</a:t>
            </a:r>
            <a:r>
              <a:rPr lang="en-GB" sz="2400" dirty="0"/>
              <a:t> the items in order of decreased </a:t>
            </a:r>
            <a:r>
              <a:rPr lang="en-GB" sz="2400" i="1" dirty="0"/>
              <a:t>relevance</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48" name="Picture 47"/>
          <p:cNvPicPr>
            <a:picLocks noChangeAspect="1"/>
          </p:cNvPicPr>
          <p:nvPr/>
        </p:nvPicPr>
        <p:blipFill>
          <a:blip r:embed="rId3"/>
          <a:stretch>
            <a:fillRect/>
          </a:stretch>
        </p:blipFill>
        <p:spPr>
          <a:xfrm>
            <a:off x="2555776" y="3068960"/>
            <a:ext cx="1162968" cy="1162968"/>
          </a:xfrm>
          <a:prstGeom prst="rect">
            <a:avLst/>
          </a:prstGeom>
        </p:spPr>
      </p:pic>
      <p:pic>
        <p:nvPicPr>
          <p:cNvPr id="49" name="Picture 48"/>
          <p:cNvPicPr>
            <a:picLocks noChangeAspect="1"/>
          </p:cNvPicPr>
          <p:nvPr/>
        </p:nvPicPr>
        <p:blipFill>
          <a:blip r:embed="rId4"/>
          <a:stretch>
            <a:fillRect/>
          </a:stretch>
        </p:blipFill>
        <p:spPr>
          <a:xfrm>
            <a:off x="4360251" y="2492896"/>
            <a:ext cx="1008112" cy="1008112"/>
          </a:xfrm>
          <a:prstGeom prst="rect">
            <a:avLst/>
          </a:prstGeom>
        </p:spPr>
      </p:pic>
      <p:pic>
        <p:nvPicPr>
          <p:cNvPr id="55" name="Picture 54"/>
          <p:cNvPicPr>
            <a:picLocks noChangeAspect="1"/>
          </p:cNvPicPr>
          <p:nvPr/>
        </p:nvPicPr>
        <p:blipFill>
          <a:blip r:embed="rId5"/>
          <a:stretch>
            <a:fillRect/>
          </a:stretch>
        </p:blipFill>
        <p:spPr>
          <a:xfrm>
            <a:off x="4355850" y="3371951"/>
            <a:ext cx="1018952" cy="1018952"/>
          </a:xfrm>
          <a:prstGeom prst="rect">
            <a:avLst/>
          </a:prstGeom>
        </p:spPr>
      </p:pic>
      <p:pic>
        <p:nvPicPr>
          <p:cNvPr id="56" name="Picture 55"/>
          <p:cNvPicPr>
            <a:picLocks noChangeAspect="1"/>
          </p:cNvPicPr>
          <p:nvPr/>
        </p:nvPicPr>
        <p:blipFill>
          <a:blip r:embed="rId6"/>
          <a:stretch>
            <a:fillRect/>
          </a:stretch>
        </p:blipFill>
        <p:spPr>
          <a:xfrm>
            <a:off x="4469282" y="4452022"/>
            <a:ext cx="792088" cy="792088"/>
          </a:xfrm>
          <a:prstGeom prst="rect">
            <a:avLst/>
          </a:prstGeom>
        </p:spPr>
      </p:pic>
      <p:sp>
        <p:nvSpPr>
          <p:cNvPr id="5" name="Rectangle 4">
            <a:extLst>
              <a:ext uri="{FF2B5EF4-FFF2-40B4-BE49-F238E27FC236}">
                <a16:creationId xmlns:a16="http://schemas.microsoft.com/office/drawing/2014/main" id="{03E85B7A-D782-3648-BC9D-3A7015C6D76F}"/>
              </a:ext>
            </a:extLst>
          </p:cNvPr>
          <p:cNvSpPr/>
          <p:nvPr/>
        </p:nvSpPr>
        <p:spPr>
          <a:xfrm>
            <a:off x="2555776" y="5545764"/>
            <a:ext cx="4155946" cy="523220"/>
          </a:xfrm>
          <a:prstGeom prst="rect">
            <a:avLst/>
          </a:prstGeom>
        </p:spPr>
        <p:txBody>
          <a:bodyPr wrap="none">
            <a:spAutoFit/>
          </a:bodyPr>
          <a:lstStyle/>
          <a:p>
            <a:r>
              <a:rPr lang="en-GB" sz="2800" dirty="0"/>
              <a:t>Learning a ranking function</a:t>
            </a:r>
            <a:endParaRPr lang="en-US" sz="2800"/>
          </a:p>
        </p:txBody>
      </p:sp>
    </p:spTree>
    <p:extLst>
      <p:ext uri="{BB962C8B-B14F-4D97-AF65-F5344CB8AC3E}">
        <p14:creationId xmlns:p14="http://schemas.microsoft.com/office/powerpoint/2010/main" val="2345408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Advanced Methods: Matrix Factorization</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3004616969"/>
              </p:ext>
            </p:extLst>
          </p:nvPr>
        </p:nvGraphicFramePr>
        <p:xfrm>
          <a:off x="409299" y="2813665"/>
          <a:ext cx="3600400" cy="1828800"/>
        </p:xfrm>
        <a:graphic>
          <a:graphicData uri="http://schemas.openxmlformats.org/drawingml/2006/table">
            <a:tbl>
              <a:tblPr firstRow="1" bandRow="1">
                <a:tableStyleId>{5C22544A-7EE6-4342-B048-85BDC9FD1C3A}</a:tableStyleId>
              </a:tblPr>
              <a:tblGrid>
                <a:gridCol w="720080">
                  <a:extLst>
                    <a:ext uri="{9D8B030D-6E8A-4147-A177-3AD203B41FA5}">
                      <a16:colId xmlns:a16="http://schemas.microsoft.com/office/drawing/2014/main" val="20000"/>
                    </a:ext>
                  </a:extLst>
                </a:gridCol>
                <a:gridCol w="720080">
                  <a:extLst>
                    <a:ext uri="{9D8B030D-6E8A-4147-A177-3AD203B41FA5}">
                      <a16:colId xmlns:a16="http://schemas.microsoft.com/office/drawing/2014/main" val="20001"/>
                    </a:ext>
                  </a:extLst>
                </a:gridCol>
                <a:gridCol w="720080">
                  <a:extLst>
                    <a:ext uri="{9D8B030D-6E8A-4147-A177-3AD203B41FA5}">
                      <a16:colId xmlns:a16="http://schemas.microsoft.com/office/drawing/2014/main" val="20002"/>
                    </a:ext>
                  </a:extLst>
                </a:gridCol>
                <a:gridCol w="720080">
                  <a:extLst>
                    <a:ext uri="{9D8B030D-6E8A-4147-A177-3AD203B41FA5}">
                      <a16:colId xmlns:a16="http://schemas.microsoft.com/office/drawing/2014/main" val="20003"/>
                    </a:ext>
                  </a:extLst>
                </a:gridCol>
                <a:gridCol w="720080">
                  <a:extLst>
                    <a:ext uri="{9D8B030D-6E8A-4147-A177-3AD203B41FA5}">
                      <a16:colId xmlns:a16="http://schemas.microsoft.com/office/drawing/2014/main" val="20004"/>
                    </a:ext>
                  </a:extLst>
                </a:gridCol>
              </a:tblGrid>
              <a:tr h="300033">
                <a:tc>
                  <a:txBody>
                    <a:bodyPr/>
                    <a:lstStyle/>
                    <a:p>
                      <a:endParaRPr lang="en-GB" dirty="0">
                        <a:latin typeface="Calibri"/>
                        <a:cs typeface="Calibri"/>
                      </a:endParaRPr>
                    </a:p>
                  </a:txBody>
                  <a:tcPr/>
                </a:tc>
                <a:tc>
                  <a:txBody>
                    <a:bodyPr/>
                    <a:lstStyle/>
                    <a:p>
                      <a:r>
                        <a:rPr lang="en-GB" dirty="0">
                          <a:latin typeface="Calibri"/>
                          <a:cs typeface="Calibri"/>
                        </a:rPr>
                        <a:t>I1</a:t>
                      </a:r>
                    </a:p>
                  </a:txBody>
                  <a:tcPr/>
                </a:tc>
                <a:tc>
                  <a:txBody>
                    <a:bodyPr/>
                    <a:lstStyle/>
                    <a:p>
                      <a:r>
                        <a:rPr lang="en-GB" dirty="0">
                          <a:latin typeface="Calibri"/>
                          <a:cs typeface="Calibri"/>
                        </a:rPr>
                        <a:t>I2</a:t>
                      </a:r>
                    </a:p>
                  </a:txBody>
                  <a:tcPr/>
                </a:tc>
                <a:tc>
                  <a:txBody>
                    <a:bodyPr/>
                    <a:lstStyle/>
                    <a:p>
                      <a:r>
                        <a:rPr lang="en-GB" dirty="0">
                          <a:latin typeface="Calibri"/>
                          <a:cs typeface="Calibri"/>
                        </a:rPr>
                        <a:t>I3</a:t>
                      </a:r>
                    </a:p>
                  </a:txBody>
                  <a:tcPr/>
                </a:tc>
                <a:tc>
                  <a:txBody>
                    <a:bodyPr/>
                    <a:lstStyle/>
                    <a:p>
                      <a:r>
                        <a:rPr lang="en-GB" dirty="0">
                          <a:latin typeface="Calibri"/>
                          <a:cs typeface="Calibri"/>
                        </a:rPr>
                        <a:t>I4</a:t>
                      </a:r>
                    </a:p>
                  </a:txBody>
                  <a:tcPr/>
                </a:tc>
                <a:extLst>
                  <a:ext uri="{0D108BD9-81ED-4DB2-BD59-A6C34878D82A}">
                    <a16:rowId xmlns:a16="http://schemas.microsoft.com/office/drawing/2014/main" val="10000"/>
                  </a:ext>
                </a:extLst>
              </a:tr>
              <a:tr h="300033">
                <a:tc>
                  <a:txBody>
                    <a:bodyPr/>
                    <a:lstStyle/>
                    <a:p>
                      <a:r>
                        <a:rPr lang="en-GB" dirty="0">
                          <a:latin typeface="Calibri"/>
                          <a:cs typeface="Calibri"/>
                        </a:rPr>
                        <a:t>U1</a:t>
                      </a:r>
                    </a:p>
                  </a:txBody>
                  <a:tcPr/>
                </a:tc>
                <a:tc>
                  <a:txBody>
                    <a:bodyPr/>
                    <a:lstStyle/>
                    <a:p>
                      <a:r>
                        <a:rPr lang="en-GB" dirty="0">
                          <a:latin typeface="Calibri"/>
                          <a:cs typeface="Calibri"/>
                        </a:rPr>
                        <a:t>3</a:t>
                      </a:r>
                    </a:p>
                  </a:txBody>
                  <a:tcPr/>
                </a:tc>
                <a:tc>
                  <a:txBody>
                    <a:bodyPr/>
                    <a:lstStyle/>
                    <a:p>
                      <a:r>
                        <a:rPr lang="en-GB" dirty="0">
                          <a:latin typeface="Calibri"/>
                          <a:cs typeface="Calibri"/>
                        </a:rPr>
                        <a:t>1</a:t>
                      </a:r>
                    </a:p>
                  </a:txBody>
                  <a:tcPr/>
                </a:tc>
                <a:tc>
                  <a:txBody>
                    <a:bodyPr/>
                    <a:lstStyle/>
                    <a:p>
                      <a:r>
                        <a:rPr lang="en-GB" dirty="0">
                          <a:latin typeface="Calibri"/>
                          <a:cs typeface="Calibri"/>
                        </a:rPr>
                        <a:t>-</a:t>
                      </a:r>
                    </a:p>
                  </a:txBody>
                  <a:tcPr/>
                </a:tc>
                <a:tc>
                  <a:txBody>
                    <a:bodyPr/>
                    <a:lstStyle/>
                    <a:p>
                      <a:r>
                        <a:rPr lang="en-GB" dirty="0">
                          <a:latin typeface="Calibri"/>
                          <a:cs typeface="Calibri"/>
                        </a:rPr>
                        <a:t>-</a:t>
                      </a:r>
                    </a:p>
                  </a:txBody>
                  <a:tcPr/>
                </a:tc>
                <a:extLst>
                  <a:ext uri="{0D108BD9-81ED-4DB2-BD59-A6C34878D82A}">
                    <a16:rowId xmlns:a16="http://schemas.microsoft.com/office/drawing/2014/main" val="10001"/>
                  </a:ext>
                </a:extLst>
              </a:tr>
              <a:tr h="300033">
                <a:tc>
                  <a:txBody>
                    <a:bodyPr/>
                    <a:lstStyle/>
                    <a:p>
                      <a:r>
                        <a:rPr lang="en-GB" dirty="0">
                          <a:latin typeface="Calibri"/>
                          <a:cs typeface="Calibri"/>
                        </a:rPr>
                        <a:t>U2</a:t>
                      </a:r>
                    </a:p>
                  </a:txBody>
                  <a:tcPr/>
                </a:tc>
                <a:tc>
                  <a:txBody>
                    <a:bodyPr/>
                    <a:lstStyle/>
                    <a:p>
                      <a:r>
                        <a:rPr lang="en-GB" dirty="0">
                          <a:latin typeface="Calibri"/>
                          <a:cs typeface="Calibri"/>
                        </a:rPr>
                        <a:t>-</a:t>
                      </a:r>
                    </a:p>
                  </a:txBody>
                  <a:tcPr/>
                </a:tc>
                <a:tc>
                  <a:txBody>
                    <a:bodyPr/>
                    <a:lstStyle/>
                    <a:p>
                      <a:r>
                        <a:rPr lang="en-GB" dirty="0">
                          <a:latin typeface="Calibri"/>
                          <a:cs typeface="Calibri"/>
                        </a:rPr>
                        <a:t>3</a:t>
                      </a:r>
                    </a:p>
                  </a:txBody>
                  <a:tcPr/>
                </a:tc>
                <a:tc>
                  <a:txBody>
                    <a:bodyPr/>
                    <a:lstStyle/>
                    <a:p>
                      <a:r>
                        <a:rPr lang="en-GB" dirty="0">
                          <a:latin typeface="Calibri"/>
                          <a:cs typeface="Calibri"/>
                        </a:rPr>
                        <a:t>4</a:t>
                      </a:r>
                    </a:p>
                  </a:txBody>
                  <a:tcPr/>
                </a:tc>
                <a:tc>
                  <a:txBody>
                    <a:bodyPr/>
                    <a:lstStyle/>
                    <a:p>
                      <a:r>
                        <a:rPr lang="en-GB" dirty="0">
                          <a:latin typeface="Calibri"/>
                          <a:cs typeface="Calibri"/>
                        </a:rPr>
                        <a:t>3</a:t>
                      </a:r>
                    </a:p>
                  </a:txBody>
                  <a:tcPr/>
                </a:tc>
                <a:extLst>
                  <a:ext uri="{0D108BD9-81ED-4DB2-BD59-A6C34878D82A}">
                    <a16:rowId xmlns:a16="http://schemas.microsoft.com/office/drawing/2014/main" val="10002"/>
                  </a:ext>
                </a:extLst>
              </a:tr>
              <a:tr h="300033">
                <a:tc>
                  <a:txBody>
                    <a:bodyPr/>
                    <a:lstStyle/>
                    <a:p>
                      <a:r>
                        <a:rPr lang="en-GB" dirty="0">
                          <a:latin typeface="Calibri"/>
                          <a:cs typeface="Calibri"/>
                        </a:rPr>
                        <a:t>U3</a:t>
                      </a:r>
                    </a:p>
                  </a:txBody>
                  <a:tcPr/>
                </a:tc>
                <a:tc>
                  <a:txBody>
                    <a:bodyPr/>
                    <a:lstStyle/>
                    <a:p>
                      <a:r>
                        <a:rPr lang="en-GB" dirty="0">
                          <a:latin typeface="Calibri"/>
                          <a:cs typeface="Calibri"/>
                        </a:rPr>
                        <a:t>3</a:t>
                      </a:r>
                    </a:p>
                  </a:txBody>
                  <a:tcPr/>
                </a:tc>
                <a:tc>
                  <a:txBody>
                    <a:bodyPr/>
                    <a:lstStyle/>
                    <a:p>
                      <a:r>
                        <a:rPr lang="en-GB" dirty="0">
                          <a:latin typeface="Calibri"/>
                          <a:cs typeface="Calibri"/>
                        </a:rPr>
                        <a:t>-</a:t>
                      </a:r>
                    </a:p>
                  </a:txBody>
                  <a:tcPr/>
                </a:tc>
                <a:tc>
                  <a:txBody>
                    <a:bodyPr/>
                    <a:lstStyle/>
                    <a:p>
                      <a:r>
                        <a:rPr lang="en-GB" dirty="0">
                          <a:latin typeface="Calibri"/>
                          <a:cs typeface="Calibri"/>
                        </a:rPr>
                        <a:t>1</a:t>
                      </a:r>
                    </a:p>
                  </a:txBody>
                  <a:tcPr/>
                </a:tc>
                <a:tc>
                  <a:txBody>
                    <a:bodyPr/>
                    <a:lstStyle/>
                    <a:p>
                      <a:r>
                        <a:rPr lang="en-GB" dirty="0">
                          <a:latin typeface="Calibri"/>
                          <a:cs typeface="Calibri"/>
                        </a:rPr>
                        <a:t>-</a:t>
                      </a:r>
                    </a:p>
                  </a:txBody>
                  <a:tcPr/>
                </a:tc>
                <a:extLst>
                  <a:ext uri="{0D108BD9-81ED-4DB2-BD59-A6C34878D82A}">
                    <a16:rowId xmlns:a16="http://schemas.microsoft.com/office/drawing/2014/main" val="10003"/>
                  </a:ext>
                </a:extLst>
              </a:tr>
              <a:tr h="300033">
                <a:tc>
                  <a:txBody>
                    <a:bodyPr/>
                    <a:lstStyle/>
                    <a:p>
                      <a:r>
                        <a:rPr lang="en-GB" dirty="0">
                          <a:latin typeface="Calibri"/>
                          <a:cs typeface="Calibri"/>
                        </a:rPr>
                        <a:t>U4</a:t>
                      </a:r>
                    </a:p>
                  </a:txBody>
                  <a:tcPr/>
                </a:tc>
                <a:tc>
                  <a:txBody>
                    <a:bodyPr/>
                    <a:lstStyle/>
                    <a:p>
                      <a:r>
                        <a:rPr lang="en-GB" dirty="0">
                          <a:latin typeface="Calibri"/>
                          <a:cs typeface="Calibri"/>
                        </a:rPr>
                        <a:t>-</a:t>
                      </a:r>
                    </a:p>
                  </a:txBody>
                  <a:tcPr/>
                </a:tc>
                <a:tc>
                  <a:txBody>
                    <a:bodyPr/>
                    <a:lstStyle/>
                    <a:p>
                      <a:r>
                        <a:rPr lang="en-GB" dirty="0">
                          <a:latin typeface="Calibri"/>
                          <a:cs typeface="Calibri"/>
                        </a:rPr>
                        <a:t>5</a:t>
                      </a:r>
                    </a:p>
                  </a:txBody>
                  <a:tcPr/>
                </a:tc>
                <a:tc>
                  <a:txBody>
                    <a:bodyPr/>
                    <a:lstStyle/>
                    <a:p>
                      <a:r>
                        <a:rPr lang="en-GB" dirty="0">
                          <a:latin typeface="Calibri"/>
                          <a:cs typeface="Calibri"/>
                        </a:rPr>
                        <a:t>5</a:t>
                      </a:r>
                    </a:p>
                  </a:txBody>
                  <a:tcPr/>
                </a:tc>
                <a:tc>
                  <a:txBody>
                    <a:bodyPr/>
                    <a:lstStyle/>
                    <a:p>
                      <a:r>
                        <a:rPr lang="en-GB" dirty="0">
                          <a:latin typeface="Calibri"/>
                          <a:cs typeface="Calibri"/>
                        </a:rPr>
                        <a:t>2</a:t>
                      </a:r>
                    </a:p>
                  </a:txBody>
                  <a:tcPr/>
                </a:tc>
                <a:extLst>
                  <a:ext uri="{0D108BD9-81ED-4DB2-BD59-A6C34878D82A}">
                    <a16:rowId xmlns:a16="http://schemas.microsoft.com/office/drawing/2014/main" val="10004"/>
                  </a:ext>
                </a:extLst>
              </a:tr>
            </a:tbl>
          </a:graphicData>
        </a:graphic>
      </p:graphicFrame>
      <p:grpSp>
        <p:nvGrpSpPr>
          <p:cNvPr id="35" name="Group 34"/>
          <p:cNvGrpSpPr/>
          <p:nvPr/>
        </p:nvGrpSpPr>
        <p:grpSpPr>
          <a:xfrm>
            <a:off x="4674878" y="1711841"/>
            <a:ext cx="4145594" cy="3805391"/>
            <a:chOff x="4674878" y="1257727"/>
            <a:chExt cx="4145594" cy="3805391"/>
          </a:xfrm>
        </p:grpSpPr>
        <p:grpSp>
          <p:nvGrpSpPr>
            <p:cNvPr id="14" name="Group 13"/>
            <p:cNvGrpSpPr/>
            <p:nvPr/>
          </p:nvGrpSpPr>
          <p:grpSpPr>
            <a:xfrm>
              <a:off x="4975645" y="1329735"/>
              <a:ext cx="3312368" cy="3600400"/>
              <a:chOff x="5148064" y="2204864"/>
              <a:chExt cx="3312368" cy="3600400"/>
            </a:xfrm>
          </p:grpSpPr>
          <p:cxnSp>
            <p:nvCxnSpPr>
              <p:cNvPr id="11" name="Straight Arrow Connector 10"/>
              <p:cNvCxnSpPr/>
              <p:nvPr/>
            </p:nvCxnSpPr>
            <p:spPr bwMode="auto">
              <a:xfrm flipV="1">
                <a:off x="6732240" y="2204864"/>
                <a:ext cx="0" cy="36004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3" name="Straight Arrow Connector 12"/>
              <p:cNvCxnSpPr/>
              <p:nvPr/>
            </p:nvCxnSpPr>
            <p:spPr bwMode="auto">
              <a:xfrm>
                <a:off x="5148064" y="4149080"/>
                <a:ext cx="331236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sp>
          <p:nvSpPr>
            <p:cNvPr id="15" name="Rectangle 14"/>
            <p:cNvSpPr/>
            <p:nvPr/>
          </p:nvSpPr>
          <p:spPr bwMode="auto">
            <a:xfrm>
              <a:off x="7567933" y="2769895"/>
              <a:ext cx="144016" cy="14401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17" name="Rectangle 16"/>
            <p:cNvSpPr/>
            <p:nvPr/>
          </p:nvSpPr>
          <p:spPr bwMode="auto">
            <a:xfrm>
              <a:off x="6847853" y="1833791"/>
              <a:ext cx="144016" cy="14401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18" name="Rectangle 17"/>
            <p:cNvSpPr/>
            <p:nvPr/>
          </p:nvSpPr>
          <p:spPr bwMode="auto">
            <a:xfrm>
              <a:off x="6199781" y="3778007"/>
              <a:ext cx="144016" cy="14401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19" name="Rectangle 18"/>
            <p:cNvSpPr/>
            <p:nvPr/>
          </p:nvSpPr>
          <p:spPr bwMode="auto">
            <a:xfrm>
              <a:off x="5407693" y="2769895"/>
              <a:ext cx="144016" cy="14401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20" name="Oval 19"/>
            <p:cNvSpPr/>
            <p:nvPr/>
          </p:nvSpPr>
          <p:spPr bwMode="auto">
            <a:xfrm>
              <a:off x="5911749" y="2265839"/>
              <a:ext cx="144016" cy="144016"/>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21" name="Oval 20"/>
            <p:cNvSpPr/>
            <p:nvPr/>
          </p:nvSpPr>
          <p:spPr bwMode="auto">
            <a:xfrm>
              <a:off x="6991869" y="4354071"/>
              <a:ext cx="144016" cy="144016"/>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22" name="Oval 21"/>
            <p:cNvSpPr/>
            <p:nvPr/>
          </p:nvSpPr>
          <p:spPr bwMode="auto">
            <a:xfrm>
              <a:off x="6847853" y="2841903"/>
              <a:ext cx="144016" cy="144016"/>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23" name="Oval 22"/>
            <p:cNvSpPr/>
            <p:nvPr/>
          </p:nvSpPr>
          <p:spPr bwMode="auto">
            <a:xfrm>
              <a:off x="7711949" y="3561983"/>
              <a:ext cx="144016" cy="144016"/>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24" name="TextBox 23"/>
            <p:cNvSpPr txBox="1"/>
            <p:nvPr/>
          </p:nvSpPr>
          <p:spPr>
            <a:xfrm>
              <a:off x="8019764" y="3345959"/>
              <a:ext cx="766684" cy="276999"/>
            </a:xfrm>
            <a:prstGeom prst="rect">
              <a:avLst/>
            </a:prstGeom>
            <a:noFill/>
          </p:spPr>
          <p:txBody>
            <a:bodyPr wrap="none" rtlCol="0">
              <a:spAutoFit/>
            </a:bodyPr>
            <a:lstStyle/>
            <a:p>
              <a:r>
                <a:rPr lang="en-GB" dirty="0">
                  <a:latin typeface="Calibri" charset="0"/>
                  <a:ea typeface="Calibri" charset="0"/>
                  <a:cs typeface="Calibri" charset="0"/>
                </a:rPr>
                <a:t>Romance</a:t>
              </a:r>
            </a:p>
          </p:txBody>
        </p:sp>
        <p:sp>
          <p:nvSpPr>
            <p:cNvPr id="25" name="TextBox 24"/>
            <p:cNvSpPr txBox="1"/>
            <p:nvPr/>
          </p:nvSpPr>
          <p:spPr>
            <a:xfrm>
              <a:off x="4674878" y="3345959"/>
              <a:ext cx="723275" cy="276999"/>
            </a:xfrm>
            <a:prstGeom prst="rect">
              <a:avLst/>
            </a:prstGeom>
            <a:noFill/>
          </p:spPr>
          <p:txBody>
            <a:bodyPr wrap="none" rtlCol="0">
              <a:spAutoFit/>
            </a:bodyPr>
            <a:lstStyle/>
            <a:p>
              <a:r>
                <a:rPr lang="en-GB" dirty="0">
                  <a:latin typeface="Calibri" charset="0"/>
                  <a:ea typeface="Calibri" charset="0"/>
                  <a:cs typeface="Calibri" charset="0"/>
                </a:rPr>
                <a:t>Violence</a:t>
              </a:r>
            </a:p>
          </p:txBody>
        </p:sp>
        <p:sp>
          <p:nvSpPr>
            <p:cNvPr id="26" name="TextBox 25"/>
            <p:cNvSpPr txBox="1"/>
            <p:nvPr/>
          </p:nvSpPr>
          <p:spPr>
            <a:xfrm>
              <a:off x="6655046" y="4786119"/>
              <a:ext cx="599971" cy="276999"/>
            </a:xfrm>
            <a:prstGeom prst="rect">
              <a:avLst/>
            </a:prstGeom>
            <a:noFill/>
          </p:spPr>
          <p:txBody>
            <a:bodyPr wrap="none" rtlCol="0">
              <a:spAutoFit/>
            </a:bodyPr>
            <a:lstStyle/>
            <a:p>
              <a:r>
                <a:rPr lang="en-GB" dirty="0">
                  <a:latin typeface="Calibri" charset="0"/>
                  <a:ea typeface="Calibri" charset="0"/>
                  <a:cs typeface="Calibri" charset="0"/>
                </a:rPr>
                <a:t>Drama</a:t>
              </a:r>
            </a:p>
          </p:txBody>
        </p:sp>
        <p:sp>
          <p:nvSpPr>
            <p:cNvPr id="27" name="TextBox 26"/>
            <p:cNvSpPr txBox="1"/>
            <p:nvPr/>
          </p:nvSpPr>
          <p:spPr>
            <a:xfrm>
              <a:off x="6624251" y="1257727"/>
              <a:ext cx="697627" cy="276999"/>
            </a:xfrm>
            <a:prstGeom prst="rect">
              <a:avLst/>
            </a:prstGeom>
            <a:noFill/>
          </p:spPr>
          <p:txBody>
            <a:bodyPr wrap="none" rtlCol="0">
              <a:spAutoFit/>
            </a:bodyPr>
            <a:lstStyle/>
            <a:p>
              <a:r>
                <a:rPr lang="en-GB" dirty="0">
                  <a:latin typeface="Calibri" charset="0"/>
                  <a:ea typeface="Calibri" charset="0"/>
                  <a:cs typeface="Calibri" charset="0"/>
                </a:rPr>
                <a:t>Comedy</a:t>
              </a:r>
            </a:p>
          </p:txBody>
        </p:sp>
        <p:grpSp>
          <p:nvGrpSpPr>
            <p:cNvPr id="34" name="Group 33"/>
            <p:cNvGrpSpPr/>
            <p:nvPr/>
          </p:nvGrpSpPr>
          <p:grpSpPr>
            <a:xfrm>
              <a:off x="7884368" y="1412776"/>
              <a:ext cx="936104" cy="648072"/>
              <a:chOff x="8028384" y="908720"/>
              <a:chExt cx="936104" cy="648072"/>
            </a:xfrm>
          </p:grpSpPr>
          <p:sp>
            <p:nvSpPr>
              <p:cNvPr id="28" name="Oval 27"/>
              <p:cNvSpPr/>
              <p:nvPr/>
            </p:nvSpPr>
            <p:spPr bwMode="auto">
              <a:xfrm>
                <a:off x="8216005" y="1041703"/>
                <a:ext cx="144016" cy="144016"/>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29" name="Rectangle 28"/>
              <p:cNvSpPr/>
              <p:nvPr/>
            </p:nvSpPr>
            <p:spPr bwMode="auto">
              <a:xfrm>
                <a:off x="8216005" y="1329735"/>
                <a:ext cx="144016" cy="14401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30" name="TextBox 29"/>
              <p:cNvSpPr txBox="1"/>
              <p:nvPr/>
            </p:nvSpPr>
            <p:spPr>
              <a:xfrm>
                <a:off x="8391844" y="980728"/>
                <a:ext cx="474810" cy="276999"/>
              </a:xfrm>
              <a:prstGeom prst="rect">
                <a:avLst/>
              </a:prstGeom>
              <a:noFill/>
            </p:spPr>
            <p:txBody>
              <a:bodyPr wrap="none" rtlCol="0">
                <a:spAutoFit/>
              </a:bodyPr>
              <a:lstStyle/>
              <a:p>
                <a:r>
                  <a:rPr lang="en-GB" dirty="0">
                    <a:latin typeface="Calibri" charset="0"/>
                    <a:ea typeface="Calibri" charset="0"/>
                    <a:cs typeface="Calibri" charset="0"/>
                  </a:rPr>
                  <a:t>User</a:t>
                </a:r>
              </a:p>
            </p:txBody>
          </p:sp>
          <p:sp>
            <p:nvSpPr>
              <p:cNvPr id="31" name="TextBox 30"/>
              <p:cNvSpPr txBox="1"/>
              <p:nvPr/>
            </p:nvSpPr>
            <p:spPr>
              <a:xfrm>
                <a:off x="8386282" y="1257727"/>
                <a:ext cx="483952" cy="276999"/>
              </a:xfrm>
              <a:prstGeom prst="rect">
                <a:avLst/>
              </a:prstGeom>
              <a:noFill/>
            </p:spPr>
            <p:txBody>
              <a:bodyPr wrap="none" rtlCol="0">
                <a:spAutoFit/>
              </a:bodyPr>
              <a:lstStyle/>
              <a:p>
                <a:r>
                  <a:rPr lang="en-GB" dirty="0">
                    <a:latin typeface="Calibri" charset="0"/>
                    <a:ea typeface="Calibri" charset="0"/>
                    <a:cs typeface="Calibri" charset="0"/>
                  </a:rPr>
                  <a:t>Item</a:t>
                </a:r>
              </a:p>
            </p:txBody>
          </p:sp>
          <p:sp>
            <p:nvSpPr>
              <p:cNvPr id="33" name="Rectangle 32"/>
              <p:cNvSpPr/>
              <p:nvPr/>
            </p:nvSpPr>
            <p:spPr bwMode="auto">
              <a:xfrm>
                <a:off x="8028384" y="908720"/>
                <a:ext cx="936104" cy="64807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grpSp>
      </p:grpSp>
      <p:sp>
        <p:nvSpPr>
          <p:cNvPr id="3" name="Curved Up Arrow 2">
            <a:extLst>
              <a:ext uri="{FF2B5EF4-FFF2-40B4-BE49-F238E27FC236}">
                <a16:creationId xmlns:a16="http://schemas.microsoft.com/office/drawing/2014/main" id="{F90C6D1C-100F-E746-9181-C04718AE879D}"/>
              </a:ext>
            </a:extLst>
          </p:cNvPr>
          <p:cNvSpPr/>
          <p:nvPr/>
        </p:nvSpPr>
        <p:spPr bwMode="auto">
          <a:xfrm>
            <a:off x="2831211" y="5664578"/>
            <a:ext cx="4081240" cy="864096"/>
          </a:xfrm>
          <a:prstGeom prst="curvedUp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6" name="TextBox 5">
            <a:extLst>
              <a:ext uri="{FF2B5EF4-FFF2-40B4-BE49-F238E27FC236}">
                <a16:creationId xmlns:a16="http://schemas.microsoft.com/office/drawing/2014/main" id="{15AF2E39-79A1-2B40-A37F-7D9038ED0C36}"/>
              </a:ext>
            </a:extLst>
          </p:cNvPr>
          <p:cNvSpPr txBox="1"/>
          <p:nvPr/>
        </p:nvSpPr>
        <p:spPr>
          <a:xfrm>
            <a:off x="3481494" y="5634608"/>
            <a:ext cx="2453364" cy="400110"/>
          </a:xfrm>
          <a:prstGeom prst="rect">
            <a:avLst/>
          </a:prstGeom>
          <a:noFill/>
        </p:spPr>
        <p:txBody>
          <a:bodyPr wrap="none" rtlCol="0">
            <a:spAutoFit/>
          </a:bodyPr>
          <a:lstStyle/>
          <a:p>
            <a:r>
              <a:rPr lang="en-US" sz="2000"/>
              <a:t>Map into latent space</a:t>
            </a:r>
          </a:p>
        </p:txBody>
      </p:sp>
    </p:spTree>
    <p:extLst>
      <p:ext uri="{BB962C8B-B14F-4D97-AF65-F5344CB8AC3E}">
        <p14:creationId xmlns:p14="http://schemas.microsoft.com/office/powerpoint/2010/main" val="9335988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FDB02-DC0E-2640-85ED-8384E33F0DDF}"/>
              </a:ext>
            </a:extLst>
          </p:cNvPr>
          <p:cNvSpPr>
            <a:spLocks noGrp="1"/>
          </p:cNvSpPr>
          <p:nvPr>
            <p:ph type="title"/>
          </p:nvPr>
        </p:nvSpPr>
        <p:spPr/>
        <p:txBody>
          <a:bodyPr/>
          <a:lstStyle/>
          <a:p>
            <a:r>
              <a:rPr lang="en-US"/>
              <a:t>Derive Latent Factors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3CE064-6263-894B-B3FA-F35512A8C4AA}"/>
                  </a:ext>
                </a:extLst>
              </p:cNvPr>
              <p:cNvSpPr>
                <a:spLocks noGrp="1"/>
              </p:cNvSpPr>
              <p:nvPr>
                <p:ph idx="1"/>
              </p:nvPr>
            </p:nvSpPr>
            <p:spPr>
              <a:xfrm>
                <a:off x="179388" y="1341438"/>
                <a:ext cx="8425060" cy="5029200"/>
              </a:xfrm>
            </p:spPr>
            <p:txBody>
              <a:bodyPr/>
              <a:lstStyle/>
              <a:p>
                <a:r>
                  <a:rPr lang="en-US" sz="2800" dirty="0"/>
                  <a:t>Rating Matrix </a:t>
                </a:r>
                <a14:m>
                  <m:oMath xmlns:m="http://schemas.openxmlformats.org/officeDocument/2006/math">
                    <m:r>
                      <a:rPr lang="fr-CH" sz="2800" i="1">
                        <a:latin typeface="Cambria Math" panose="02040503050406030204" pitchFamily="18" charset="0"/>
                      </a:rPr>
                      <m:t>𝑅</m:t>
                    </m:r>
                  </m:oMath>
                </a14:m>
                <a:r>
                  <a:rPr lang="en-US" sz="2800" dirty="0"/>
                  <a:t> with dimension </a:t>
                </a:r>
                <a14:m>
                  <m:oMath xmlns:m="http://schemas.openxmlformats.org/officeDocument/2006/math">
                    <m:d>
                      <m:dPr>
                        <m:begChr m:val="|"/>
                        <m:endChr m:val="|"/>
                        <m:ctrlPr>
                          <a:rPr lang="en-US" sz="2800" i="1">
                            <a:latin typeface="Cambria Math" panose="02040503050406030204" pitchFamily="18" charset="0"/>
                          </a:rPr>
                        </m:ctrlPr>
                      </m:dPr>
                      <m:e>
                        <m:r>
                          <a:rPr lang="fr-CH" sz="2800" b="0" i="1">
                            <a:latin typeface="Cambria Math" panose="02040503050406030204" pitchFamily="18" charset="0"/>
                          </a:rPr>
                          <m:t>𝑈</m:t>
                        </m:r>
                      </m:e>
                    </m:d>
                    <m:r>
                      <a:rPr lang="en-US" sz="2800" i="1">
                        <a:latin typeface="Cambria Math" panose="02040503050406030204" pitchFamily="18" charset="0"/>
                        <a:ea typeface="Cambria Math" panose="02040503050406030204" pitchFamily="18" charset="0"/>
                      </a:rPr>
                      <m:t>×</m:t>
                    </m:r>
                    <m:d>
                      <m:dPr>
                        <m:begChr m:val="|"/>
                        <m:endChr m:val="|"/>
                        <m:ctrlPr>
                          <a:rPr lang="en-US" sz="2800" i="1">
                            <a:latin typeface="Cambria Math" panose="02040503050406030204" pitchFamily="18" charset="0"/>
                            <a:ea typeface="Cambria Math" panose="02040503050406030204" pitchFamily="18" charset="0"/>
                          </a:rPr>
                        </m:ctrlPr>
                      </m:dPr>
                      <m:e>
                        <m:r>
                          <a:rPr lang="fr-CH" sz="2800" b="0" i="1">
                            <a:latin typeface="Cambria Math" panose="02040503050406030204" pitchFamily="18" charset="0"/>
                            <a:ea typeface="Cambria Math" panose="02040503050406030204" pitchFamily="18" charset="0"/>
                          </a:rPr>
                          <m:t>𝐷</m:t>
                        </m:r>
                      </m:e>
                    </m:d>
                  </m:oMath>
                </a14:m>
                <a:endParaRPr lang="fr-CH" sz="2800" dirty="0">
                  <a:ea typeface="Cambria Math" panose="02040503050406030204" pitchFamily="18" charset="0"/>
                </a:endParaRPr>
              </a:p>
              <a:p>
                <a:pPr marL="457200" indent="-457200">
                  <a:buFont typeface="Arial" panose="020B0604020202020204" pitchFamily="34" charset="0"/>
                  <a:buChar char="•"/>
                </a:pPr>
                <a:r>
                  <a:rPr lang="en-US" sz="2400" dirty="0"/>
                  <a:t>Users </a:t>
                </a:r>
                <a14:m>
                  <m:oMath xmlns:m="http://schemas.openxmlformats.org/officeDocument/2006/math">
                    <m:r>
                      <a:rPr lang="fr-CH" sz="2400" i="1">
                        <a:latin typeface="Cambria Math" panose="02040503050406030204" pitchFamily="18" charset="0"/>
                      </a:rPr>
                      <m:t>𝑈</m:t>
                    </m:r>
                  </m:oMath>
                </a14:m>
                <a:r>
                  <a:rPr lang="en-US" sz="2400" dirty="0"/>
                  <a:t> and Items </a:t>
                </a:r>
                <a14:m>
                  <m:oMath xmlns:m="http://schemas.openxmlformats.org/officeDocument/2006/math">
                    <m:r>
                      <a:rPr lang="fr-CH" sz="2400" i="1">
                        <a:latin typeface="Cambria Math" panose="02040503050406030204" pitchFamily="18" charset="0"/>
                        <a:ea typeface="Cambria Math" panose="02040503050406030204" pitchFamily="18" charset="0"/>
                      </a:rPr>
                      <m:t>𝐷</m:t>
                    </m:r>
                  </m:oMath>
                </a14:m>
                <a:endParaRPr lang="en-US" sz="2400" dirty="0"/>
              </a:p>
              <a:p>
                <a:endParaRPr lang="en-US" sz="2800" dirty="0"/>
              </a:p>
              <a:p>
                <a:r>
                  <a:rPr lang="en-US" sz="2800" dirty="0"/>
                  <a:t>Goal: Decompose </a:t>
                </a:r>
                <a14:m>
                  <m:oMath xmlns:m="http://schemas.openxmlformats.org/officeDocument/2006/math">
                    <m:r>
                      <a:rPr lang="fr-CH" sz="2800" i="1">
                        <a:latin typeface="Cambria Math" panose="02040503050406030204" pitchFamily="18" charset="0"/>
                      </a:rPr>
                      <m:t>𝑅</m:t>
                    </m:r>
                  </m:oMath>
                </a14:m>
                <a:r>
                  <a:rPr lang="en-US" sz="2800" dirty="0"/>
                  <a:t> (approximatively)</a:t>
                </a:r>
              </a:p>
              <a:p>
                <a:pPr/>
                <a14:m>
                  <m:oMathPara xmlns:m="http://schemas.openxmlformats.org/officeDocument/2006/math">
                    <m:oMathParaPr>
                      <m:jc m:val="centerGroup"/>
                    </m:oMathParaPr>
                    <m:oMath xmlns:m="http://schemas.openxmlformats.org/officeDocument/2006/math">
                      <m:r>
                        <a:rPr lang="fr-CH" sz="2800" b="0" i="1">
                          <a:latin typeface="Cambria Math" panose="02040503050406030204" pitchFamily="18" charset="0"/>
                        </a:rPr>
                        <m:t>𝑅</m:t>
                      </m:r>
                      <m:r>
                        <a:rPr lang="fr-CH" sz="2800" b="0" i="1">
                          <a:latin typeface="Cambria Math" panose="02040503050406030204" pitchFamily="18" charset="0"/>
                          <a:ea typeface="Cambria Math" panose="02040503050406030204" pitchFamily="18" charset="0"/>
                        </a:rPr>
                        <m:t>≈</m:t>
                      </m:r>
                      <m:r>
                        <a:rPr lang="fr-CH" sz="2800" b="0" i="1">
                          <a:latin typeface="Cambria Math" panose="02040503050406030204" pitchFamily="18" charset="0"/>
                          <a:ea typeface="Cambria Math" panose="02040503050406030204" pitchFamily="18" charset="0"/>
                        </a:rPr>
                        <m:t>𝑃</m:t>
                      </m:r>
                      <m:r>
                        <a:rPr lang="fr-CH" sz="2800" b="0" i="1">
                          <a:latin typeface="Cambria Math" panose="02040503050406030204" pitchFamily="18" charset="0"/>
                          <a:ea typeface="Cambria Math" panose="02040503050406030204" pitchFamily="18" charset="0"/>
                        </a:rPr>
                        <m:t>×</m:t>
                      </m:r>
                      <m:sSup>
                        <m:sSupPr>
                          <m:ctrlPr>
                            <a:rPr lang="fr-CH" sz="2800" b="0" i="1">
                              <a:latin typeface="Cambria Math" panose="02040503050406030204" pitchFamily="18" charset="0"/>
                              <a:ea typeface="Cambria Math" panose="02040503050406030204" pitchFamily="18" charset="0"/>
                            </a:rPr>
                          </m:ctrlPr>
                        </m:sSupPr>
                        <m:e>
                          <m:r>
                            <a:rPr lang="fr-CH" sz="2800" b="0" i="1">
                              <a:latin typeface="Cambria Math" panose="02040503050406030204" pitchFamily="18" charset="0"/>
                              <a:ea typeface="Cambria Math" panose="02040503050406030204" pitchFamily="18" charset="0"/>
                            </a:rPr>
                            <m:t>𝑄</m:t>
                          </m:r>
                        </m:e>
                        <m:sup>
                          <m:r>
                            <a:rPr lang="fr-CH" sz="2800" b="0" i="1">
                              <a:latin typeface="Cambria Math" panose="02040503050406030204" pitchFamily="18" charset="0"/>
                              <a:ea typeface="Cambria Math" panose="02040503050406030204" pitchFamily="18" charset="0"/>
                            </a:rPr>
                            <m:t>𝑡</m:t>
                          </m:r>
                        </m:sup>
                      </m:sSup>
                      <m:r>
                        <a:rPr lang="fr-CH" sz="2800" b="0" i="0">
                          <a:latin typeface="Cambria Math" panose="02040503050406030204" pitchFamily="18" charset="0"/>
                          <a:ea typeface="Cambria Math" panose="02040503050406030204" pitchFamily="18" charset="0"/>
                        </a:rPr>
                        <m:t>=</m:t>
                      </m:r>
                      <m:acc>
                        <m:accPr>
                          <m:chr m:val="̂"/>
                          <m:ctrlPr>
                            <a:rPr lang="fr-CH" sz="2800" b="0" i="1">
                              <a:latin typeface="Cambria Math" panose="02040503050406030204" pitchFamily="18" charset="0"/>
                              <a:ea typeface="Cambria Math" panose="02040503050406030204" pitchFamily="18" charset="0"/>
                            </a:rPr>
                          </m:ctrlPr>
                        </m:accPr>
                        <m:e>
                          <m:r>
                            <a:rPr lang="fr-CH" sz="2800" b="0" i="1">
                              <a:latin typeface="Cambria Math" panose="02040503050406030204" pitchFamily="18" charset="0"/>
                              <a:ea typeface="Cambria Math" panose="02040503050406030204" pitchFamily="18" charset="0"/>
                            </a:rPr>
                            <m:t>𝑅</m:t>
                          </m:r>
                        </m:e>
                      </m:acc>
                    </m:oMath>
                  </m:oMathPara>
                </a14:m>
                <a:endParaRPr lang="en-US" sz="2800" dirty="0"/>
              </a:p>
              <a:p>
                <a:endParaRPr lang="fr-CH" sz="2800" b="0" i="1" dirty="0">
                  <a:latin typeface="Cambria Math" panose="02040503050406030204" pitchFamily="18" charset="0"/>
                </a:endParaRPr>
              </a:p>
              <a:p>
                <a14:m>
                  <m:oMath xmlns:m="http://schemas.openxmlformats.org/officeDocument/2006/math">
                    <m:r>
                      <a:rPr lang="fr-CH" sz="2800" b="0" i="1">
                        <a:latin typeface="Cambria Math" panose="02040503050406030204" pitchFamily="18" charset="0"/>
                      </a:rPr>
                      <m:t>𝐾</m:t>
                    </m:r>
                  </m:oMath>
                </a14:m>
                <a:r>
                  <a:rPr lang="en-US" sz="2800" dirty="0"/>
                  <a:t> latent factors (low dimension)</a:t>
                </a:r>
              </a:p>
              <a:p>
                <a:pPr marL="457200" indent="-457200">
                  <a:buFont typeface="Arial" panose="020B0604020202020204" pitchFamily="34" charset="0"/>
                  <a:buChar char="•"/>
                </a:pPr>
                <a14:m>
                  <m:oMath xmlns:m="http://schemas.openxmlformats.org/officeDocument/2006/math">
                    <m:r>
                      <a:rPr lang="fr-CH" sz="2400" i="1">
                        <a:latin typeface="Cambria Math" panose="02040503050406030204" pitchFamily="18" charset="0"/>
                        <a:ea typeface="Cambria Math" panose="02040503050406030204" pitchFamily="18" charset="0"/>
                      </a:rPr>
                      <m:t>𝑃</m:t>
                    </m:r>
                  </m:oMath>
                </a14:m>
                <a:r>
                  <a:rPr lang="en-US" sz="2400" dirty="0"/>
                  <a:t> is a </a:t>
                </a:r>
                <a14:m>
                  <m:oMath xmlns:m="http://schemas.openxmlformats.org/officeDocument/2006/math">
                    <m:d>
                      <m:dPr>
                        <m:begChr m:val="|"/>
                        <m:endChr m:val="|"/>
                        <m:ctrlPr>
                          <a:rPr lang="en-US" sz="2400" i="1">
                            <a:latin typeface="Cambria Math" panose="02040503050406030204" pitchFamily="18" charset="0"/>
                          </a:rPr>
                        </m:ctrlPr>
                      </m:dPr>
                      <m:e>
                        <m:r>
                          <a:rPr lang="fr-CH" sz="2400" i="1">
                            <a:latin typeface="Cambria Math" panose="02040503050406030204" pitchFamily="18" charset="0"/>
                          </a:rPr>
                          <m:t>𝑈</m:t>
                        </m:r>
                      </m:e>
                    </m:d>
                    <m:r>
                      <a:rPr lang="en-US" sz="2400" i="1">
                        <a:latin typeface="Cambria Math" panose="02040503050406030204" pitchFamily="18" charset="0"/>
                        <a:ea typeface="Cambria Math" panose="02040503050406030204" pitchFamily="18" charset="0"/>
                      </a:rPr>
                      <m:t>×</m:t>
                    </m:r>
                    <m:r>
                      <a:rPr lang="fr-CH" sz="2400" b="0" i="1">
                        <a:latin typeface="Cambria Math" panose="02040503050406030204" pitchFamily="18" charset="0"/>
                        <a:ea typeface="Cambria Math" panose="02040503050406030204" pitchFamily="18" charset="0"/>
                      </a:rPr>
                      <m:t>𝐾</m:t>
                    </m:r>
                    <m:r>
                      <a:rPr lang="fr-CH" sz="2400" i="1">
                        <a:latin typeface="Cambria Math" panose="02040503050406030204" pitchFamily="18" charset="0"/>
                        <a:ea typeface="Cambria Math" panose="02040503050406030204" pitchFamily="18" charset="0"/>
                      </a:rPr>
                      <m:t> </m:t>
                    </m:r>
                  </m:oMath>
                </a14:m>
                <a:r>
                  <a:rPr lang="en-US" sz="2400" dirty="0"/>
                  <a:t>matrix: user features</a:t>
                </a:r>
              </a:p>
              <a:p>
                <a:pPr marL="457200" indent="-457200">
                  <a:buFont typeface="Arial" panose="020B0604020202020204" pitchFamily="34" charset="0"/>
                  <a:buChar char="•"/>
                </a:pPr>
                <a14:m>
                  <m:oMath xmlns:m="http://schemas.openxmlformats.org/officeDocument/2006/math">
                    <m:r>
                      <a:rPr lang="fr-CH" sz="2400" b="0" i="1">
                        <a:latin typeface="Cambria Math" panose="02040503050406030204" pitchFamily="18" charset="0"/>
                      </a:rPr>
                      <m:t>𝑄</m:t>
                    </m:r>
                  </m:oMath>
                </a14:m>
                <a:r>
                  <a:rPr lang="en-US" sz="2400" dirty="0"/>
                  <a:t> is a </a:t>
                </a:r>
                <a14:m>
                  <m:oMath xmlns:m="http://schemas.openxmlformats.org/officeDocument/2006/math">
                    <m:d>
                      <m:dPr>
                        <m:begChr m:val="|"/>
                        <m:endChr m:val="|"/>
                        <m:ctrlPr>
                          <a:rPr lang="en-US" sz="2400" i="1">
                            <a:latin typeface="Cambria Math" panose="02040503050406030204" pitchFamily="18" charset="0"/>
                          </a:rPr>
                        </m:ctrlPr>
                      </m:dPr>
                      <m:e>
                        <m:r>
                          <a:rPr lang="fr-CH" sz="2400" b="0" i="1">
                            <a:latin typeface="Cambria Math" panose="02040503050406030204" pitchFamily="18" charset="0"/>
                          </a:rPr>
                          <m:t>𝐷</m:t>
                        </m:r>
                      </m:e>
                    </m:d>
                    <m:r>
                      <a:rPr lang="en-US" sz="2400" i="1">
                        <a:latin typeface="Cambria Math" panose="02040503050406030204" pitchFamily="18" charset="0"/>
                        <a:ea typeface="Cambria Math" panose="02040503050406030204" pitchFamily="18" charset="0"/>
                      </a:rPr>
                      <m:t>×</m:t>
                    </m:r>
                    <m:r>
                      <a:rPr lang="fr-CH" sz="2400" i="1">
                        <a:latin typeface="Cambria Math" panose="02040503050406030204" pitchFamily="18" charset="0"/>
                        <a:ea typeface="Cambria Math" panose="02040503050406030204" pitchFamily="18" charset="0"/>
                      </a:rPr>
                      <m:t>𝐾</m:t>
                    </m:r>
                    <m:r>
                      <a:rPr lang="fr-CH" sz="2400" i="1">
                        <a:latin typeface="Cambria Math" panose="02040503050406030204" pitchFamily="18" charset="0"/>
                        <a:ea typeface="Cambria Math" panose="02040503050406030204" pitchFamily="18" charset="0"/>
                      </a:rPr>
                      <m:t> </m:t>
                    </m:r>
                  </m:oMath>
                </a14:m>
                <a:r>
                  <a:rPr lang="en-US" sz="2400" dirty="0"/>
                  <a:t>matrix: item features</a:t>
                </a:r>
              </a:p>
              <a:p>
                <a:endParaRPr lang="en-US" sz="2800" dirty="0"/>
              </a:p>
            </p:txBody>
          </p:sp>
        </mc:Choice>
        <mc:Fallback xmlns="">
          <p:sp>
            <p:nvSpPr>
              <p:cNvPr id="3" name="Content Placeholder 2">
                <a:extLst>
                  <a:ext uri="{FF2B5EF4-FFF2-40B4-BE49-F238E27FC236}">
                    <a16:creationId xmlns:a16="http://schemas.microsoft.com/office/drawing/2014/main" id="{BB3CE064-6263-894B-B3FA-F35512A8C4AA}"/>
                  </a:ext>
                </a:extLst>
              </p:cNvPr>
              <p:cNvSpPr>
                <a:spLocks noGrp="1" noRot="1" noChangeAspect="1" noMove="1" noResize="1" noEditPoints="1" noAdjustHandles="1" noChangeArrowheads="1" noChangeShapeType="1" noTextEdit="1"/>
              </p:cNvSpPr>
              <p:nvPr>
                <p:ph idx="1"/>
              </p:nvPr>
            </p:nvSpPr>
            <p:spPr>
              <a:xfrm>
                <a:off x="179388" y="1341438"/>
                <a:ext cx="8425060" cy="5029200"/>
              </a:xfrm>
              <a:blipFill>
                <a:blip r:embed="rId3"/>
                <a:stretch>
                  <a:fillRect l="-1353" t="-125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6EDE9C4-0CB6-5141-BA8B-AEF4FBE2B473}"/>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3945602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099D0-86E2-4545-8B0C-EB50C1B64CD3}"/>
              </a:ext>
            </a:extLst>
          </p:cNvPr>
          <p:cNvSpPr>
            <a:spLocks noGrp="1"/>
          </p:cNvSpPr>
          <p:nvPr>
            <p:ph type="title"/>
          </p:nvPr>
        </p:nvSpPr>
        <p:spPr/>
        <p:txBody>
          <a:bodyPr/>
          <a:lstStyle/>
          <a:p>
            <a:r>
              <a:rPr lang="en-US" dirty="0"/>
              <a:t>Illustration of Matrix Factorization</a:t>
            </a:r>
          </a:p>
        </p:txBody>
      </p:sp>
      <p:sp>
        <p:nvSpPr>
          <p:cNvPr id="4" name="Footer Placeholder 3">
            <a:extLst>
              <a:ext uri="{FF2B5EF4-FFF2-40B4-BE49-F238E27FC236}">
                <a16:creationId xmlns:a16="http://schemas.microsoft.com/office/drawing/2014/main" id="{7270B6B3-B5DD-8843-85E6-D77CEFD6DB73}"/>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5" name="Rectangle 3">
            <a:extLst>
              <a:ext uri="{FF2B5EF4-FFF2-40B4-BE49-F238E27FC236}">
                <a16:creationId xmlns:a16="http://schemas.microsoft.com/office/drawing/2014/main" id="{AEDC89ED-155E-A44B-9748-BE3BB67FD125}"/>
              </a:ext>
            </a:extLst>
          </p:cNvPr>
          <p:cNvSpPr>
            <a:spLocks noChangeArrowheads="1"/>
          </p:cNvSpPr>
          <p:nvPr/>
        </p:nvSpPr>
        <p:spPr bwMode="auto">
          <a:xfrm>
            <a:off x="2267744" y="2204864"/>
            <a:ext cx="1143000" cy="2971800"/>
          </a:xfrm>
          <a:prstGeom prst="rect">
            <a:avLst/>
          </a:prstGeom>
          <a:noFill/>
          <a:ln w="9525">
            <a:solidFill>
              <a:schemeClr val="tx1"/>
            </a:solidFill>
            <a:miter lim="800000"/>
            <a:headEnd/>
            <a:tailEnd/>
          </a:ln>
        </p:spPr>
        <p:txBody>
          <a:bodyPr wrap="none" lIns="91431" tIns="45715" rIns="91431" bIns="45715" anchor="ctr"/>
          <a:lstStyle/>
          <a:p>
            <a:endParaRPr lang="fr-FR" sz="1600">
              <a:latin typeface="Calibri" charset="0"/>
              <a:ea typeface="Calibri" charset="0"/>
              <a:cs typeface="Calibri" charset="0"/>
            </a:endParaRPr>
          </a:p>
        </p:txBody>
      </p:sp>
      <p:sp>
        <p:nvSpPr>
          <p:cNvPr id="6" name="Rectangle 4">
            <a:extLst>
              <a:ext uri="{FF2B5EF4-FFF2-40B4-BE49-F238E27FC236}">
                <a16:creationId xmlns:a16="http://schemas.microsoft.com/office/drawing/2014/main" id="{CF6A5544-F1F1-C446-84DC-0F444D51C81F}"/>
              </a:ext>
            </a:extLst>
          </p:cNvPr>
          <p:cNvSpPr>
            <a:spLocks noChangeArrowheads="1"/>
          </p:cNvSpPr>
          <p:nvPr/>
        </p:nvSpPr>
        <p:spPr bwMode="auto">
          <a:xfrm>
            <a:off x="4477544" y="2204864"/>
            <a:ext cx="533400" cy="2971800"/>
          </a:xfrm>
          <a:prstGeom prst="rect">
            <a:avLst/>
          </a:prstGeom>
          <a:noFill/>
          <a:ln w="9525">
            <a:solidFill>
              <a:schemeClr val="tx1"/>
            </a:solidFill>
            <a:miter lim="800000"/>
            <a:headEnd/>
            <a:tailEnd/>
          </a:ln>
        </p:spPr>
        <p:txBody>
          <a:bodyPr wrap="none" lIns="91431" tIns="45715" rIns="91431" bIns="45715" anchor="ctr"/>
          <a:lstStyle/>
          <a:p>
            <a:endParaRPr lang="fr-FR" sz="1600">
              <a:latin typeface="Calibri" charset="0"/>
              <a:ea typeface="Calibri" charset="0"/>
              <a:cs typeface="Calibri" charset="0"/>
            </a:endParaRPr>
          </a:p>
        </p:txBody>
      </p:sp>
      <p:sp>
        <p:nvSpPr>
          <p:cNvPr id="8" name="Rectangle 6">
            <a:extLst>
              <a:ext uri="{FF2B5EF4-FFF2-40B4-BE49-F238E27FC236}">
                <a16:creationId xmlns:a16="http://schemas.microsoft.com/office/drawing/2014/main" id="{6F0A5A37-30DF-6048-B8C6-27A9E5111577}"/>
              </a:ext>
            </a:extLst>
          </p:cNvPr>
          <p:cNvSpPr>
            <a:spLocks noChangeArrowheads="1"/>
          </p:cNvSpPr>
          <p:nvPr/>
        </p:nvSpPr>
        <p:spPr bwMode="auto">
          <a:xfrm>
            <a:off x="5244496" y="3522490"/>
            <a:ext cx="279025" cy="338544"/>
          </a:xfrm>
          <a:prstGeom prst="rect">
            <a:avLst/>
          </a:prstGeom>
          <a:noFill/>
          <a:ln w="9525">
            <a:noFill/>
            <a:miter lim="800000"/>
            <a:headEnd/>
            <a:tailEnd/>
          </a:ln>
        </p:spPr>
        <p:txBody>
          <a:bodyPr wrap="none" lIns="91431" tIns="45715" rIns="91431" bIns="45715">
            <a:spAutoFit/>
          </a:bodyPr>
          <a:lstStyle/>
          <a:p>
            <a:r>
              <a:rPr lang="pt-BR" sz="1600" b="1">
                <a:latin typeface="Calibri" charset="0"/>
                <a:ea typeface="Calibri" charset="0"/>
                <a:cs typeface="Calibri" charset="0"/>
                <a:sym typeface="Symbol" pitchFamily="18" charset="2"/>
              </a:rPr>
              <a:t></a:t>
            </a:r>
            <a:endParaRPr lang="en-GB" sz="1600" b="1">
              <a:latin typeface="Calibri" charset="0"/>
              <a:ea typeface="Calibri" charset="0"/>
              <a:cs typeface="Calibri" charset="0"/>
              <a:sym typeface="Symbol" pitchFamily="18" charset="2"/>
            </a:endParaRPr>
          </a:p>
        </p:txBody>
      </p:sp>
      <p:sp>
        <p:nvSpPr>
          <p:cNvPr id="10" name="Rectangle 8">
            <a:extLst>
              <a:ext uri="{FF2B5EF4-FFF2-40B4-BE49-F238E27FC236}">
                <a16:creationId xmlns:a16="http://schemas.microsoft.com/office/drawing/2014/main" id="{D19F1C95-F590-F541-ACC4-B561F759512C}"/>
              </a:ext>
            </a:extLst>
          </p:cNvPr>
          <p:cNvSpPr>
            <a:spLocks noChangeArrowheads="1"/>
          </p:cNvSpPr>
          <p:nvPr/>
        </p:nvSpPr>
        <p:spPr bwMode="auto">
          <a:xfrm>
            <a:off x="3762425" y="3524077"/>
            <a:ext cx="287240" cy="338544"/>
          </a:xfrm>
          <a:prstGeom prst="rect">
            <a:avLst/>
          </a:prstGeom>
          <a:noFill/>
          <a:ln w="9525">
            <a:noFill/>
            <a:miter lim="800000"/>
            <a:headEnd/>
            <a:tailEnd/>
          </a:ln>
        </p:spPr>
        <p:txBody>
          <a:bodyPr wrap="none" lIns="91431" tIns="45715" rIns="91431" bIns="45715">
            <a:spAutoFit/>
          </a:bodyPr>
          <a:lstStyle/>
          <a:p>
            <a:r>
              <a:rPr lang="pt-BR" sz="1600" b="1">
                <a:latin typeface="Calibri" charset="0"/>
                <a:ea typeface="Calibri" charset="0"/>
                <a:cs typeface="Calibri" charset="0"/>
                <a:sym typeface="Symbol" pitchFamily="18" charset="2"/>
              </a:rPr>
              <a:t>=</a:t>
            </a:r>
            <a:endParaRPr lang="en-GB" sz="1600" b="1">
              <a:latin typeface="Calibri" charset="0"/>
              <a:ea typeface="Calibri" charset="0"/>
              <a:cs typeface="Calibri" charset="0"/>
              <a:sym typeface="Symbol" pitchFamily="18" charset="2"/>
            </a:endParaRPr>
          </a:p>
        </p:txBody>
      </p:sp>
      <p:sp>
        <p:nvSpPr>
          <p:cNvPr id="11" name="Rectangle 9">
            <a:extLst>
              <a:ext uri="{FF2B5EF4-FFF2-40B4-BE49-F238E27FC236}">
                <a16:creationId xmlns:a16="http://schemas.microsoft.com/office/drawing/2014/main" id="{7044F2F4-83D6-CE4D-AFCF-18A3A14CC803}"/>
              </a:ext>
            </a:extLst>
          </p:cNvPr>
          <p:cNvSpPr>
            <a:spLocks noChangeArrowheads="1"/>
          </p:cNvSpPr>
          <p:nvPr/>
        </p:nvSpPr>
        <p:spPr bwMode="auto">
          <a:xfrm>
            <a:off x="2666988" y="3509790"/>
            <a:ext cx="300065" cy="338544"/>
          </a:xfrm>
          <a:prstGeom prst="rect">
            <a:avLst/>
          </a:prstGeom>
          <a:noFill/>
          <a:ln w="9525">
            <a:noFill/>
            <a:miter lim="800000"/>
            <a:headEnd/>
            <a:tailEnd/>
          </a:ln>
        </p:spPr>
        <p:txBody>
          <a:bodyPr wrap="none" lIns="91431" tIns="45715" rIns="91431" bIns="45715">
            <a:spAutoFit/>
          </a:bodyPr>
          <a:lstStyle/>
          <a:p>
            <a:r>
              <a:rPr lang="pt-BR" sz="1600" b="1" dirty="0" err="1">
                <a:latin typeface="Calibri" charset="0"/>
                <a:ea typeface="Calibri" charset="0"/>
                <a:cs typeface="Calibri" charset="0"/>
                <a:sym typeface="Symbol" pitchFamily="18" charset="2"/>
              </a:rPr>
              <a:t>R</a:t>
            </a:r>
            <a:endParaRPr lang="en-GB" sz="1600" b="1" dirty="0">
              <a:latin typeface="Calibri" charset="0"/>
              <a:ea typeface="Calibri" charset="0"/>
              <a:cs typeface="Calibri" charset="0"/>
              <a:sym typeface="Symbol" pitchFamily="18" charset="2"/>
            </a:endParaRPr>
          </a:p>
        </p:txBody>
      </p:sp>
      <p:sp>
        <p:nvSpPr>
          <p:cNvPr id="12" name="Rectangle 10">
            <a:extLst>
              <a:ext uri="{FF2B5EF4-FFF2-40B4-BE49-F238E27FC236}">
                <a16:creationId xmlns:a16="http://schemas.microsoft.com/office/drawing/2014/main" id="{4BC84C10-D49F-AD41-8EED-5ED1D5955AE2}"/>
              </a:ext>
            </a:extLst>
          </p:cNvPr>
          <p:cNvSpPr>
            <a:spLocks noChangeArrowheads="1"/>
          </p:cNvSpPr>
          <p:nvPr/>
        </p:nvSpPr>
        <p:spPr bwMode="auto">
          <a:xfrm>
            <a:off x="4637900" y="3509790"/>
            <a:ext cx="293652" cy="338544"/>
          </a:xfrm>
          <a:prstGeom prst="rect">
            <a:avLst/>
          </a:prstGeom>
          <a:noFill/>
          <a:ln w="9525">
            <a:noFill/>
            <a:miter lim="800000"/>
            <a:headEnd/>
            <a:tailEnd/>
          </a:ln>
        </p:spPr>
        <p:txBody>
          <a:bodyPr wrap="none" lIns="91431" tIns="45715" rIns="91431" bIns="45715">
            <a:spAutoFit/>
          </a:bodyPr>
          <a:lstStyle/>
          <a:p>
            <a:r>
              <a:rPr lang="pt-BR" sz="1600" b="1" dirty="0" err="1">
                <a:latin typeface="Calibri" charset="0"/>
                <a:ea typeface="Calibri" charset="0"/>
                <a:cs typeface="Calibri" charset="0"/>
                <a:sym typeface="Symbol" pitchFamily="18" charset="2"/>
              </a:rPr>
              <a:t>P</a:t>
            </a:r>
            <a:endParaRPr lang="en-GB" sz="1600" b="1" baseline="-25000" dirty="0">
              <a:latin typeface="Calibri" charset="0"/>
              <a:ea typeface="Calibri" charset="0"/>
              <a:cs typeface="Calibri" charset="0"/>
              <a:sym typeface="Symbol" pitchFamily="18" charset="2"/>
            </a:endParaRPr>
          </a:p>
        </p:txBody>
      </p:sp>
      <p:sp>
        <p:nvSpPr>
          <p:cNvPr id="15" name="Rectangle 13">
            <a:extLst>
              <a:ext uri="{FF2B5EF4-FFF2-40B4-BE49-F238E27FC236}">
                <a16:creationId xmlns:a16="http://schemas.microsoft.com/office/drawing/2014/main" id="{317A53D2-6C56-FD4B-B460-0EAF8C508E1D}"/>
              </a:ext>
            </a:extLst>
          </p:cNvPr>
          <p:cNvSpPr>
            <a:spLocks noChangeArrowheads="1"/>
          </p:cNvSpPr>
          <p:nvPr/>
        </p:nvSpPr>
        <p:spPr bwMode="auto">
          <a:xfrm>
            <a:off x="4104682" y="5262390"/>
            <a:ext cx="1241027" cy="338544"/>
          </a:xfrm>
          <a:prstGeom prst="rect">
            <a:avLst/>
          </a:prstGeom>
          <a:noFill/>
          <a:ln w="9525">
            <a:noFill/>
            <a:miter lim="800000"/>
            <a:headEnd/>
            <a:tailEnd/>
          </a:ln>
        </p:spPr>
        <p:txBody>
          <a:bodyPr wrap="none" lIns="91431" tIns="45715" rIns="91431" bIns="45715">
            <a:spAutoFit/>
          </a:bodyPr>
          <a:lstStyle/>
          <a:p>
            <a:r>
              <a:rPr lang="pt-BR" sz="1600" b="1" dirty="0" err="1">
                <a:latin typeface="Calibri" charset="0"/>
                <a:ea typeface="Calibri" charset="0"/>
                <a:cs typeface="Calibri" charset="0"/>
                <a:sym typeface="Symbol" pitchFamily="18" charset="2"/>
              </a:rPr>
              <a:t>User</a:t>
            </a:r>
            <a:r>
              <a:rPr lang="pt-BR" sz="1600" b="1" dirty="0">
                <a:latin typeface="Calibri" charset="0"/>
                <a:ea typeface="Calibri" charset="0"/>
                <a:cs typeface="Calibri" charset="0"/>
                <a:sym typeface="Symbol" pitchFamily="18" charset="2"/>
              </a:rPr>
              <a:t> </a:t>
            </a:r>
            <a:r>
              <a:rPr lang="pt-BR" sz="1600" b="1" dirty="0" err="1">
                <a:latin typeface="Calibri" charset="0"/>
                <a:ea typeface="Calibri" charset="0"/>
                <a:cs typeface="Calibri" charset="0"/>
                <a:sym typeface="Symbol" pitchFamily="18" charset="2"/>
              </a:rPr>
              <a:t>vectors</a:t>
            </a:r>
            <a:endParaRPr lang="en-GB" sz="1600" b="1" baseline="-25000" dirty="0">
              <a:latin typeface="Calibri" charset="0"/>
              <a:ea typeface="Calibri" charset="0"/>
              <a:cs typeface="Calibri" charset="0"/>
              <a:sym typeface="Symbol" pitchFamily="18" charset="2"/>
            </a:endParaRPr>
          </a:p>
        </p:txBody>
      </p:sp>
      <p:sp>
        <p:nvSpPr>
          <p:cNvPr id="16" name="Rectangle 14">
            <a:extLst>
              <a:ext uri="{FF2B5EF4-FFF2-40B4-BE49-F238E27FC236}">
                <a16:creationId xmlns:a16="http://schemas.microsoft.com/office/drawing/2014/main" id="{CCD28470-806B-DB49-B10F-A96F90AAE699}"/>
              </a:ext>
            </a:extLst>
          </p:cNvPr>
          <p:cNvSpPr>
            <a:spLocks noChangeArrowheads="1"/>
          </p:cNvSpPr>
          <p:nvPr/>
        </p:nvSpPr>
        <p:spPr bwMode="auto">
          <a:xfrm>
            <a:off x="5785452" y="4253331"/>
            <a:ext cx="1240130" cy="338544"/>
          </a:xfrm>
          <a:prstGeom prst="rect">
            <a:avLst/>
          </a:prstGeom>
          <a:noFill/>
          <a:ln w="9525">
            <a:noFill/>
            <a:miter lim="800000"/>
            <a:headEnd/>
            <a:tailEnd/>
          </a:ln>
        </p:spPr>
        <p:txBody>
          <a:bodyPr wrap="none" lIns="91431" tIns="45715" rIns="91431" bIns="45715">
            <a:spAutoFit/>
          </a:bodyPr>
          <a:lstStyle/>
          <a:p>
            <a:r>
              <a:rPr lang="pt-BR" sz="1600" b="1" dirty="0">
                <a:latin typeface="Calibri" charset="0"/>
                <a:ea typeface="Calibri" charset="0"/>
                <a:cs typeface="Calibri" charset="0"/>
                <a:sym typeface="Symbol" pitchFamily="18" charset="2"/>
              </a:rPr>
              <a:t>Item </a:t>
            </a:r>
            <a:r>
              <a:rPr lang="pt-BR" sz="1600" b="1" dirty="0" err="1">
                <a:latin typeface="Calibri" charset="0"/>
                <a:ea typeface="Calibri" charset="0"/>
                <a:cs typeface="Calibri" charset="0"/>
                <a:sym typeface="Symbol" pitchFamily="18" charset="2"/>
              </a:rPr>
              <a:t>vectors</a:t>
            </a:r>
            <a:endParaRPr lang="en-GB" sz="1600" b="1" baseline="-25000" dirty="0">
              <a:latin typeface="Calibri" charset="0"/>
              <a:ea typeface="Calibri" charset="0"/>
              <a:cs typeface="Calibri" charset="0"/>
              <a:sym typeface="Symbol" pitchFamily="18" charset="2"/>
            </a:endParaRPr>
          </a:p>
        </p:txBody>
      </p:sp>
      <p:sp>
        <p:nvSpPr>
          <p:cNvPr id="21" name="Line 19">
            <a:extLst>
              <a:ext uri="{FF2B5EF4-FFF2-40B4-BE49-F238E27FC236}">
                <a16:creationId xmlns:a16="http://schemas.microsoft.com/office/drawing/2014/main" id="{66046E0F-4086-6C4C-B7E6-03353FDC6E48}"/>
              </a:ext>
            </a:extLst>
          </p:cNvPr>
          <p:cNvSpPr>
            <a:spLocks noChangeShapeType="1"/>
          </p:cNvSpPr>
          <p:nvPr/>
        </p:nvSpPr>
        <p:spPr bwMode="auto">
          <a:xfrm rot="5400000">
            <a:off x="4707732" y="2249318"/>
            <a:ext cx="0" cy="358775"/>
          </a:xfrm>
          <a:prstGeom prst="line">
            <a:avLst/>
          </a:prstGeom>
          <a:noFill/>
          <a:ln w="9525">
            <a:solidFill>
              <a:schemeClr val="tx1"/>
            </a:solidFill>
            <a:round/>
            <a:headEnd type="triangle" w="med" len="med"/>
            <a:tailEnd type="triangle" w="med" len="med"/>
          </a:ln>
        </p:spPr>
        <p:txBody>
          <a:bodyPr lIns="91431" tIns="45715" rIns="91431" bIns="45715" anchor="ctr"/>
          <a:lstStyle/>
          <a:p>
            <a:endParaRPr lang="en-US" sz="1600">
              <a:latin typeface="Calibri" charset="0"/>
              <a:ea typeface="Calibri" charset="0"/>
              <a:cs typeface="Calibri" charset="0"/>
            </a:endParaRPr>
          </a:p>
        </p:txBody>
      </p:sp>
      <p:sp>
        <p:nvSpPr>
          <p:cNvPr id="22" name="AutoShape 20">
            <a:extLst>
              <a:ext uri="{FF2B5EF4-FFF2-40B4-BE49-F238E27FC236}">
                <a16:creationId xmlns:a16="http://schemas.microsoft.com/office/drawing/2014/main" id="{25F88696-C1CD-8844-A352-98078E5BD65F}"/>
              </a:ext>
            </a:extLst>
          </p:cNvPr>
          <p:cNvSpPr>
            <a:spLocks/>
          </p:cNvSpPr>
          <p:nvPr/>
        </p:nvSpPr>
        <p:spPr bwMode="auto">
          <a:xfrm rot="5400000">
            <a:off x="2655888" y="1348409"/>
            <a:ext cx="360362" cy="1079500"/>
          </a:xfrm>
          <a:prstGeom prst="leftBrace">
            <a:avLst>
              <a:gd name="adj1" fmla="val 24963"/>
              <a:gd name="adj2" fmla="val 50000"/>
            </a:avLst>
          </a:prstGeom>
          <a:noFill/>
          <a:ln w="9525">
            <a:solidFill>
              <a:schemeClr val="tx1"/>
            </a:solidFill>
            <a:round/>
            <a:headEnd/>
            <a:tailEnd/>
          </a:ln>
        </p:spPr>
        <p:txBody>
          <a:bodyPr wrap="none" lIns="91431" tIns="45715" rIns="91431" bIns="45715" anchor="ctr"/>
          <a:lstStyle/>
          <a:p>
            <a:endParaRPr lang="fr-FR" sz="1600">
              <a:latin typeface="Calibri" charset="0"/>
              <a:ea typeface="Calibri" charset="0"/>
              <a:cs typeface="Calibri" charset="0"/>
            </a:endParaRPr>
          </a:p>
        </p:txBody>
      </p:sp>
      <p:sp>
        <p:nvSpPr>
          <p:cNvPr id="23" name="Rectangle 21">
            <a:extLst>
              <a:ext uri="{FF2B5EF4-FFF2-40B4-BE49-F238E27FC236}">
                <a16:creationId xmlns:a16="http://schemas.microsoft.com/office/drawing/2014/main" id="{1BEE024F-F5C5-064A-BB86-A63FB10AFAD5}"/>
              </a:ext>
            </a:extLst>
          </p:cNvPr>
          <p:cNvSpPr>
            <a:spLocks noChangeArrowheads="1"/>
          </p:cNvSpPr>
          <p:nvPr/>
        </p:nvSpPr>
        <p:spPr bwMode="auto">
          <a:xfrm>
            <a:off x="2615173" y="1349202"/>
            <a:ext cx="510058" cy="338544"/>
          </a:xfrm>
          <a:prstGeom prst="rect">
            <a:avLst/>
          </a:prstGeom>
          <a:noFill/>
          <a:ln w="9525">
            <a:noFill/>
            <a:miter lim="800000"/>
            <a:headEnd/>
            <a:tailEnd/>
          </a:ln>
        </p:spPr>
        <p:txBody>
          <a:bodyPr wrap="none" lIns="91431" tIns="45715" rIns="91431" bIns="45715">
            <a:spAutoFit/>
          </a:bodyPr>
          <a:lstStyle/>
          <a:p>
            <a:r>
              <a:rPr lang="pt-BR" sz="1600" b="1" dirty="0"/>
              <a:t>|</a:t>
            </a:r>
            <a:r>
              <a:rPr lang="pt-BR" sz="1600" b="1" dirty="0" err="1"/>
              <a:t>D</a:t>
            </a:r>
            <a:r>
              <a:rPr lang="pt-BR" sz="1600" b="1" dirty="0"/>
              <a:t>|</a:t>
            </a:r>
            <a:endParaRPr lang="en-GB" sz="1600" b="1" dirty="0"/>
          </a:p>
        </p:txBody>
      </p:sp>
      <p:sp>
        <p:nvSpPr>
          <p:cNvPr id="24" name="AutoShape 22">
            <a:extLst>
              <a:ext uri="{FF2B5EF4-FFF2-40B4-BE49-F238E27FC236}">
                <a16:creationId xmlns:a16="http://schemas.microsoft.com/office/drawing/2014/main" id="{3A58936F-9438-0B48-B793-A025A82B492D}"/>
              </a:ext>
            </a:extLst>
          </p:cNvPr>
          <p:cNvSpPr>
            <a:spLocks/>
          </p:cNvSpPr>
          <p:nvPr/>
        </p:nvSpPr>
        <p:spPr bwMode="auto">
          <a:xfrm>
            <a:off x="1669258" y="2190577"/>
            <a:ext cx="266700" cy="2901950"/>
          </a:xfrm>
          <a:prstGeom prst="leftBrace">
            <a:avLst>
              <a:gd name="adj1" fmla="val 90675"/>
              <a:gd name="adj2" fmla="val 50000"/>
            </a:avLst>
          </a:prstGeom>
          <a:noFill/>
          <a:ln w="9525">
            <a:solidFill>
              <a:schemeClr val="tx1"/>
            </a:solidFill>
            <a:round/>
            <a:headEnd/>
            <a:tailEnd/>
          </a:ln>
        </p:spPr>
        <p:txBody>
          <a:bodyPr wrap="none" lIns="91431" tIns="45715" rIns="91431" bIns="45715" anchor="ctr"/>
          <a:lstStyle/>
          <a:p>
            <a:endParaRPr lang="fr-FR" sz="1600">
              <a:latin typeface="Calibri" charset="0"/>
              <a:ea typeface="Calibri" charset="0"/>
              <a:cs typeface="Calibri" charset="0"/>
            </a:endParaRPr>
          </a:p>
        </p:txBody>
      </p:sp>
      <p:sp>
        <p:nvSpPr>
          <p:cNvPr id="25" name="Rectangle 23">
            <a:extLst>
              <a:ext uri="{FF2B5EF4-FFF2-40B4-BE49-F238E27FC236}">
                <a16:creationId xmlns:a16="http://schemas.microsoft.com/office/drawing/2014/main" id="{45F449BE-1B4E-EB4A-9F6B-407185D34EF7}"/>
              </a:ext>
            </a:extLst>
          </p:cNvPr>
          <p:cNvSpPr>
            <a:spLocks noChangeArrowheads="1"/>
          </p:cNvSpPr>
          <p:nvPr/>
        </p:nvSpPr>
        <p:spPr bwMode="auto">
          <a:xfrm>
            <a:off x="1141950" y="3436765"/>
            <a:ext cx="514867" cy="338544"/>
          </a:xfrm>
          <a:prstGeom prst="rect">
            <a:avLst/>
          </a:prstGeom>
          <a:noFill/>
          <a:ln w="9525">
            <a:noFill/>
            <a:miter lim="800000"/>
            <a:headEnd/>
            <a:tailEnd/>
          </a:ln>
        </p:spPr>
        <p:txBody>
          <a:bodyPr wrap="none" lIns="91431" tIns="45715" rIns="91431" bIns="45715">
            <a:spAutoFit/>
          </a:bodyPr>
          <a:lstStyle/>
          <a:p>
            <a:r>
              <a:rPr lang="pt-BR" sz="1600" b="1" dirty="0">
                <a:latin typeface="Calibri" charset="0"/>
                <a:ea typeface="Calibri" charset="0"/>
                <a:cs typeface="Calibri" charset="0"/>
              </a:rPr>
              <a:t>|</a:t>
            </a:r>
            <a:r>
              <a:rPr lang="pt-BR" sz="1600" b="1" dirty="0" err="1">
                <a:latin typeface="Calibri" charset="0"/>
                <a:ea typeface="Calibri" charset="0"/>
                <a:cs typeface="Calibri" charset="0"/>
              </a:rPr>
              <a:t>U</a:t>
            </a:r>
            <a:r>
              <a:rPr lang="pt-BR" sz="1600" b="1" dirty="0">
                <a:latin typeface="Calibri" charset="0"/>
                <a:ea typeface="Calibri" charset="0"/>
                <a:cs typeface="Calibri" charset="0"/>
              </a:rPr>
              <a:t>|</a:t>
            </a:r>
            <a:endParaRPr lang="en-GB" sz="1600" b="1" dirty="0">
              <a:latin typeface="Calibri" charset="0"/>
              <a:ea typeface="Calibri" charset="0"/>
              <a:cs typeface="Calibri" charset="0"/>
            </a:endParaRPr>
          </a:p>
        </p:txBody>
      </p:sp>
      <p:sp>
        <p:nvSpPr>
          <p:cNvPr id="26" name="Line 24">
            <a:extLst>
              <a:ext uri="{FF2B5EF4-FFF2-40B4-BE49-F238E27FC236}">
                <a16:creationId xmlns:a16="http://schemas.microsoft.com/office/drawing/2014/main" id="{0E680FA0-71D0-B448-ABCF-9DDD2D818AE3}"/>
              </a:ext>
            </a:extLst>
          </p:cNvPr>
          <p:cNvSpPr>
            <a:spLocks noChangeShapeType="1"/>
          </p:cNvSpPr>
          <p:nvPr/>
        </p:nvSpPr>
        <p:spPr bwMode="auto">
          <a:xfrm rot="5400000">
            <a:off x="4707732" y="2465219"/>
            <a:ext cx="0" cy="358775"/>
          </a:xfrm>
          <a:prstGeom prst="line">
            <a:avLst/>
          </a:prstGeom>
          <a:noFill/>
          <a:ln w="9525">
            <a:solidFill>
              <a:schemeClr val="tx1"/>
            </a:solidFill>
            <a:round/>
            <a:headEnd type="triangle" w="med" len="med"/>
            <a:tailEnd type="triangle" w="med" len="med"/>
          </a:ln>
        </p:spPr>
        <p:txBody>
          <a:bodyPr lIns="91431" tIns="45715" rIns="91431" bIns="45715" anchor="ctr"/>
          <a:lstStyle/>
          <a:p>
            <a:endParaRPr lang="en-US" sz="1600">
              <a:latin typeface="Calibri" charset="0"/>
              <a:ea typeface="Calibri" charset="0"/>
              <a:cs typeface="Calibri" charset="0"/>
            </a:endParaRPr>
          </a:p>
        </p:txBody>
      </p:sp>
      <p:sp>
        <p:nvSpPr>
          <p:cNvPr id="27" name="Line 25">
            <a:extLst>
              <a:ext uri="{FF2B5EF4-FFF2-40B4-BE49-F238E27FC236}">
                <a16:creationId xmlns:a16="http://schemas.microsoft.com/office/drawing/2014/main" id="{4768FB48-02F1-9E4A-866A-063CBF5155A6}"/>
              </a:ext>
            </a:extLst>
          </p:cNvPr>
          <p:cNvSpPr>
            <a:spLocks noChangeShapeType="1"/>
          </p:cNvSpPr>
          <p:nvPr/>
        </p:nvSpPr>
        <p:spPr bwMode="auto">
          <a:xfrm rot="5400000">
            <a:off x="4707732" y="2681118"/>
            <a:ext cx="0" cy="358775"/>
          </a:xfrm>
          <a:prstGeom prst="line">
            <a:avLst/>
          </a:prstGeom>
          <a:noFill/>
          <a:ln w="9525">
            <a:solidFill>
              <a:schemeClr val="tx1"/>
            </a:solidFill>
            <a:round/>
            <a:headEnd type="triangle" w="med" len="med"/>
            <a:tailEnd type="triangle" w="med" len="med"/>
          </a:ln>
        </p:spPr>
        <p:txBody>
          <a:bodyPr lIns="91431" tIns="45715" rIns="91431" bIns="45715" anchor="ctr"/>
          <a:lstStyle/>
          <a:p>
            <a:endParaRPr lang="en-US" sz="1600">
              <a:latin typeface="Calibri" charset="0"/>
              <a:ea typeface="Calibri" charset="0"/>
              <a:cs typeface="Calibri" charset="0"/>
            </a:endParaRPr>
          </a:p>
        </p:txBody>
      </p:sp>
      <p:sp>
        <p:nvSpPr>
          <p:cNvPr id="28" name="AutoShape 26">
            <a:extLst>
              <a:ext uri="{FF2B5EF4-FFF2-40B4-BE49-F238E27FC236}">
                <a16:creationId xmlns:a16="http://schemas.microsoft.com/office/drawing/2014/main" id="{9C868A1F-32F6-5941-AB3A-CB98DAF59F22}"/>
              </a:ext>
            </a:extLst>
          </p:cNvPr>
          <p:cNvSpPr>
            <a:spLocks/>
          </p:cNvSpPr>
          <p:nvPr/>
        </p:nvSpPr>
        <p:spPr bwMode="auto">
          <a:xfrm rot="5400000">
            <a:off x="4563271" y="1600030"/>
            <a:ext cx="360362" cy="576263"/>
          </a:xfrm>
          <a:prstGeom prst="leftBrace">
            <a:avLst>
              <a:gd name="adj1" fmla="val 13326"/>
              <a:gd name="adj2" fmla="val 50000"/>
            </a:avLst>
          </a:prstGeom>
          <a:noFill/>
          <a:ln w="9525">
            <a:solidFill>
              <a:schemeClr val="tx1"/>
            </a:solidFill>
            <a:round/>
            <a:headEnd/>
            <a:tailEnd/>
          </a:ln>
        </p:spPr>
        <p:txBody>
          <a:bodyPr wrap="none" lIns="91431" tIns="45715" rIns="91431" bIns="45715" anchor="ctr"/>
          <a:lstStyle/>
          <a:p>
            <a:endParaRPr lang="fr-FR" sz="1600">
              <a:latin typeface="Calibri" charset="0"/>
              <a:ea typeface="Calibri" charset="0"/>
              <a:cs typeface="Calibri" charset="0"/>
            </a:endParaRPr>
          </a:p>
        </p:txBody>
      </p:sp>
      <p:sp>
        <p:nvSpPr>
          <p:cNvPr id="29" name="Rectangle 27">
            <a:extLst>
              <a:ext uri="{FF2B5EF4-FFF2-40B4-BE49-F238E27FC236}">
                <a16:creationId xmlns:a16="http://schemas.microsoft.com/office/drawing/2014/main" id="{5B4B4432-F979-FA4F-B2B8-37D86F9EEB0C}"/>
              </a:ext>
            </a:extLst>
          </p:cNvPr>
          <p:cNvSpPr>
            <a:spLocks noChangeArrowheads="1"/>
          </p:cNvSpPr>
          <p:nvPr/>
        </p:nvSpPr>
        <p:spPr bwMode="auto">
          <a:xfrm>
            <a:off x="4625979" y="1349202"/>
            <a:ext cx="296859" cy="338544"/>
          </a:xfrm>
          <a:prstGeom prst="rect">
            <a:avLst/>
          </a:prstGeom>
          <a:noFill/>
          <a:ln w="9525">
            <a:noFill/>
            <a:miter lim="800000"/>
            <a:headEnd/>
            <a:tailEnd/>
          </a:ln>
        </p:spPr>
        <p:txBody>
          <a:bodyPr wrap="none" lIns="91431" tIns="45715" rIns="91431" bIns="45715">
            <a:spAutoFit/>
          </a:bodyPr>
          <a:lstStyle/>
          <a:p>
            <a:r>
              <a:rPr lang="pt-BR" sz="1600" b="1" dirty="0" err="1"/>
              <a:t>K</a:t>
            </a:r>
            <a:endParaRPr lang="en-GB" sz="1600" b="1" dirty="0"/>
          </a:p>
        </p:txBody>
      </p:sp>
      <p:sp>
        <p:nvSpPr>
          <p:cNvPr id="30" name="Rectangle 28">
            <a:extLst>
              <a:ext uri="{FF2B5EF4-FFF2-40B4-BE49-F238E27FC236}">
                <a16:creationId xmlns:a16="http://schemas.microsoft.com/office/drawing/2014/main" id="{C750AB79-30DA-3540-9176-0486E16ED2CC}"/>
              </a:ext>
            </a:extLst>
          </p:cNvPr>
          <p:cNvSpPr>
            <a:spLocks noChangeArrowheads="1"/>
          </p:cNvSpPr>
          <p:nvPr/>
        </p:nvSpPr>
        <p:spPr bwMode="auto">
          <a:xfrm>
            <a:off x="5831633" y="3432593"/>
            <a:ext cx="1143000" cy="533400"/>
          </a:xfrm>
          <a:prstGeom prst="rect">
            <a:avLst/>
          </a:prstGeom>
          <a:noFill/>
          <a:ln w="9525">
            <a:solidFill>
              <a:schemeClr val="tx1"/>
            </a:solidFill>
            <a:miter lim="800000"/>
            <a:headEnd/>
            <a:tailEnd/>
          </a:ln>
        </p:spPr>
        <p:txBody>
          <a:bodyPr wrap="none" lIns="91431" tIns="45715" rIns="91431" bIns="45715" anchor="ctr"/>
          <a:lstStyle/>
          <a:p>
            <a:endParaRPr lang="fr-FR" sz="1600">
              <a:latin typeface="Calibri" charset="0"/>
              <a:ea typeface="Calibri" charset="0"/>
              <a:cs typeface="Calibri" charset="0"/>
            </a:endParaRPr>
          </a:p>
        </p:txBody>
      </p:sp>
      <p:sp>
        <p:nvSpPr>
          <p:cNvPr id="31" name="Rectangle 29">
            <a:extLst>
              <a:ext uri="{FF2B5EF4-FFF2-40B4-BE49-F238E27FC236}">
                <a16:creationId xmlns:a16="http://schemas.microsoft.com/office/drawing/2014/main" id="{6A775B3A-D50A-1E42-AC0D-FB7EE6585219}"/>
              </a:ext>
            </a:extLst>
          </p:cNvPr>
          <p:cNvSpPr>
            <a:spLocks noChangeArrowheads="1"/>
          </p:cNvSpPr>
          <p:nvPr/>
        </p:nvSpPr>
        <p:spPr bwMode="auto">
          <a:xfrm>
            <a:off x="6540083" y="3526256"/>
            <a:ext cx="373802" cy="338544"/>
          </a:xfrm>
          <a:prstGeom prst="rect">
            <a:avLst/>
          </a:prstGeom>
          <a:noFill/>
          <a:ln w="9525">
            <a:noFill/>
            <a:miter lim="800000"/>
            <a:headEnd/>
            <a:tailEnd/>
          </a:ln>
        </p:spPr>
        <p:txBody>
          <a:bodyPr wrap="none" lIns="91431" tIns="45715" rIns="91431" bIns="45715">
            <a:spAutoFit/>
          </a:bodyPr>
          <a:lstStyle/>
          <a:p>
            <a:r>
              <a:rPr lang="pt-BR" sz="1600" b="1" dirty="0" err="1">
                <a:latin typeface="Calibri" charset="0"/>
                <a:ea typeface="Calibri" charset="0"/>
                <a:cs typeface="Calibri" charset="0"/>
              </a:rPr>
              <a:t>Q</a:t>
            </a:r>
            <a:r>
              <a:rPr lang="pt-BR" sz="1600" b="1" baseline="30000" dirty="0" err="1">
                <a:latin typeface="Calibri" charset="0"/>
                <a:ea typeface="Calibri" charset="0"/>
                <a:cs typeface="Calibri" charset="0"/>
              </a:rPr>
              <a:t>t</a:t>
            </a:r>
            <a:endParaRPr lang="en-GB" sz="1600" b="1" baseline="30000" dirty="0">
              <a:latin typeface="Calibri" charset="0"/>
              <a:ea typeface="Calibri" charset="0"/>
              <a:cs typeface="Calibri" charset="0"/>
            </a:endParaRPr>
          </a:p>
        </p:txBody>
      </p:sp>
      <p:sp>
        <p:nvSpPr>
          <p:cNvPr id="32" name="AutoShape 30">
            <a:extLst>
              <a:ext uri="{FF2B5EF4-FFF2-40B4-BE49-F238E27FC236}">
                <a16:creationId xmlns:a16="http://schemas.microsoft.com/office/drawing/2014/main" id="{B0B25BE4-4C75-DD4B-A5BB-BECA8D6ECC0E}"/>
              </a:ext>
            </a:extLst>
          </p:cNvPr>
          <p:cNvSpPr>
            <a:spLocks/>
          </p:cNvSpPr>
          <p:nvPr/>
        </p:nvSpPr>
        <p:spPr bwMode="auto">
          <a:xfrm rot="5400000">
            <a:off x="6181678" y="2452312"/>
            <a:ext cx="360362" cy="1079500"/>
          </a:xfrm>
          <a:prstGeom prst="leftBrace">
            <a:avLst>
              <a:gd name="adj1" fmla="val 24963"/>
              <a:gd name="adj2" fmla="val 50000"/>
            </a:avLst>
          </a:prstGeom>
          <a:noFill/>
          <a:ln w="9525">
            <a:solidFill>
              <a:schemeClr val="tx1"/>
            </a:solidFill>
            <a:round/>
            <a:headEnd/>
            <a:tailEnd/>
          </a:ln>
        </p:spPr>
        <p:txBody>
          <a:bodyPr wrap="none" lIns="91431" tIns="45715" rIns="91431" bIns="45715" anchor="ctr"/>
          <a:lstStyle/>
          <a:p>
            <a:endParaRPr lang="fr-FR" sz="1600">
              <a:latin typeface="Calibri" charset="0"/>
              <a:ea typeface="Calibri" charset="0"/>
              <a:cs typeface="Calibri" charset="0"/>
            </a:endParaRPr>
          </a:p>
        </p:txBody>
      </p:sp>
      <p:sp>
        <p:nvSpPr>
          <p:cNvPr id="33" name="Rectangle 31">
            <a:extLst>
              <a:ext uri="{FF2B5EF4-FFF2-40B4-BE49-F238E27FC236}">
                <a16:creationId xmlns:a16="http://schemas.microsoft.com/office/drawing/2014/main" id="{00F39858-2132-344D-947A-5F65BB8B72F7}"/>
              </a:ext>
            </a:extLst>
          </p:cNvPr>
          <p:cNvSpPr>
            <a:spLocks noChangeArrowheads="1"/>
          </p:cNvSpPr>
          <p:nvPr/>
        </p:nvSpPr>
        <p:spPr bwMode="auto">
          <a:xfrm>
            <a:off x="6110798" y="2383256"/>
            <a:ext cx="510058" cy="338544"/>
          </a:xfrm>
          <a:prstGeom prst="rect">
            <a:avLst/>
          </a:prstGeom>
          <a:noFill/>
          <a:ln w="9525">
            <a:noFill/>
            <a:miter lim="800000"/>
            <a:headEnd/>
            <a:tailEnd/>
          </a:ln>
        </p:spPr>
        <p:txBody>
          <a:bodyPr wrap="none" lIns="91431" tIns="45715" rIns="91431" bIns="45715">
            <a:spAutoFit/>
          </a:bodyPr>
          <a:lstStyle/>
          <a:p>
            <a:r>
              <a:rPr lang="pt-BR" sz="1600" b="1" dirty="0"/>
              <a:t>|</a:t>
            </a:r>
            <a:r>
              <a:rPr lang="pt-BR" sz="1600" b="1" dirty="0" err="1"/>
              <a:t>D</a:t>
            </a:r>
            <a:r>
              <a:rPr lang="pt-BR" sz="1600" b="1" dirty="0"/>
              <a:t>|</a:t>
            </a:r>
            <a:endParaRPr lang="en-GB" sz="1600" b="1" dirty="0"/>
          </a:p>
        </p:txBody>
      </p:sp>
      <p:sp>
        <p:nvSpPr>
          <p:cNvPr id="34" name="Line 32">
            <a:extLst>
              <a:ext uri="{FF2B5EF4-FFF2-40B4-BE49-F238E27FC236}">
                <a16:creationId xmlns:a16="http://schemas.microsoft.com/office/drawing/2014/main" id="{1C636F17-5F9E-7349-9E22-92553A3B8160}"/>
              </a:ext>
            </a:extLst>
          </p:cNvPr>
          <p:cNvSpPr>
            <a:spLocks noChangeShapeType="1"/>
          </p:cNvSpPr>
          <p:nvPr/>
        </p:nvSpPr>
        <p:spPr bwMode="auto">
          <a:xfrm>
            <a:off x="5966570" y="3534197"/>
            <a:ext cx="1588" cy="358775"/>
          </a:xfrm>
          <a:prstGeom prst="line">
            <a:avLst/>
          </a:prstGeom>
          <a:noFill/>
          <a:ln w="9525">
            <a:solidFill>
              <a:schemeClr val="tx1"/>
            </a:solidFill>
            <a:round/>
            <a:headEnd type="triangle" w="med" len="med"/>
            <a:tailEnd type="triangle" w="med" len="med"/>
          </a:ln>
        </p:spPr>
        <p:txBody>
          <a:bodyPr lIns="91431" tIns="45715" rIns="91431" bIns="45715" anchor="ctr"/>
          <a:lstStyle/>
          <a:p>
            <a:endParaRPr lang="en-US" sz="1600">
              <a:latin typeface="Calibri" charset="0"/>
              <a:ea typeface="Calibri" charset="0"/>
              <a:cs typeface="Calibri" charset="0"/>
            </a:endParaRPr>
          </a:p>
        </p:txBody>
      </p:sp>
      <p:sp>
        <p:nvSpPr>
          <p:cNvPr id="35" name="Line 33">
            <a:extLst>
              <a:ext uri="{FF2B5EF4-FFF2-40B4-BE49-F238E27FC236}">
                <a16:creationId xmlns:a16="http://schemas.microsoft.com/office/drawing/2014/main" id="{69EF14E4-1FFD-154C-AC74-EDEB97448854}"/>
              </a:ext>
            </a:extLst>
          </p:cNvPr>
          <p:cNvSpPr>
            <a:spLocks noChangeShapeType="1"/>
          </p:cNvSpPr>
          <p:nvPr/>
        </p:nvSpPr>
        <p:spPr bwMode="auto">
          <a:xfrm>
            <a:off x="6182470" y="3534197"/>
            <a:ext cx="1588" cy="358775"/>
          </a:xfrm>
          <a:prstGeom prst="line">
            <a:avLst/>
          </a:prstGeom>
          <a:noFill/>
          <a:ln w="9525">
            <a:solidFill>
              <a:schemeClr val="tx1"/>
            </a:solidFill>
            <a:round/>
            <a:headEnd type="triangle" w="med" len="med"/>
            <a:tailEnd type="triangle" w="med" len="med"/>
          </a:ln>
        </p:spPr>
        <p:txBody>
          <a:bodyPr lIns="91431" tIns="45715" rIns="91431" bIns="45715" anchor="ctr"/>
          <a:lstStyle/>
          <a:p>
            <a:endParaRPr lang="en-US" sz="1600">
              <a:latin typeface="Calibri" charset="0"/>
              <a:ea typeface="Calibri" charset="0"/>
              <a:cs typeface="Calibri" charset="0"/>
            </a:endParaRPr>
          </a:p>
        </p:txBody>
      </p:sp>
      <p:sp>
        <p:nvSpPr>
          <p:cNvPr id="36" name="Line 34">
            <a:extLst>
              <a:ext uri="{FF2B5EF4-FFF2-40B4-BE49-F238E27FC236}">
                <a16:creationId xmlns:a16="http://schemas.microsoft.com/office/drawing/2014/main" id="{CE49BC4C-8F29-A04C-B137-A093C1E3959F}"/>
              </a:ext>
            </a:extLst>
          </p:cNvPr>
          <p:cNvSpPr>
            <a:spLocks noChangeShapeType="1"/>
          </p:cNvSpPr>
          <p:nvPr/>
        </p:nvSpPr>
        <p:spPr bwMode="auto">
          <a:xfrm>
            <a:off x="6398370" y="3534197"/>
            <a:ext cx="1588" cy="358775"/>
          </a:xfrm>
          <a:prstGeom prst="line">
            <a:avLst/>
          </a:prstGeom>
          <a:noFill/>
          <a:ln w="9525">
            <a:solidFill>
              <a:schemeClr val="tx1"/>
            </a:solidFill>
            <a:round/>
            <a:headEnd type="triangle" w="med" len="med"/>
            <a:tailEnd type="triangle" w="med" len="med"/>
          </a:ln>
        </p:spPr>
        <p:txBody>
          <a:bodyPr lIns="91431" tIns="45715" rIns="91431" bIns="45715" anchor="ctr"/>
          <a:lstStyle/>
          <a:p>
            <a:endParaRPr lang="en-US" sz="1600">
              <a:latin typeface="Calibri" charset="0"/>
              <a:ea typeface="Calibri" charset="0"/>
              <a:cs typeface="Calibri" charset="0"/>
            </a:endParaRPr>
          </a:p>
        </p:txBody>
      </p:sp>
      <p:sp>
        <p:nvSpPr>
          <p:cNvPr id="37" name="AutoShape 37">
            <a:extLst>
              <a:ext uri="{FF2B5EF4-FFF2-40B4-BE49-F238E27FC236}">
                <a16:creationId xmlns:a16="http://schemas.microsoft.com/office/drawing/2014/main" id="{67B9B020-7B9A-F44F-8522-868B8086B17B}"/>
              </a:ext>
            </a:extLst>
          </p:cNvPr>
          <p:cNvSpPr>
            <a:spLocks/>
          </p:cNvSpPr>
          <p:nvPr/>
        </p:nvSpPr>
        <p:spPr bwMode="auto">
          <a:xfrm rot="10800000">
            <a:off x="7406434" y="3389731"/>
            <a:ext cx="360362" cy="647700"/>
          </a:xfrm>
          <a:prstGeom prst="leftBrace">
            <a:avLst>
              <a:gd name="adj1" fmla="val 14978"/>
              <a:gd name="adj2" fmla="val 50000"/>
            </a:avLst>
          </a:prstGeom>
          <a:noFill/>
          <a:ln w="9525">
            <a:solidFill>
              <a:schemeClr val="tx1"/>
            </a:solidFill>
            <a:round/>
            <a:headEnd/>
            <a:tailEnd/>
          </a:ln>
        </p:spPr>
        <p:txBody>
          <a:bodyPr wrap="none" lIns="91431" tIns="45715" rIns="91431" bIns="45715" anchor="ctr"/>
          <a:lstStyle/>
          <a:p>
            <a:endParaRPr lang="fr-CH" sz="1600">
              <a:latin typeface="Calibri" charset="0"/>
              <a:ea typeface="Calibri" charset="0"/>
              <a:cs typeface="Calibri" charset="0"/>
            </a:endParaRPr>
          </a:p>
        </p:txBody>
      </p:sp>
      <p:sp>
        <p:nvSpPr>
          <p:cNvPr id="38" name="Rectangle 39">
            <a:extLst>
              <a:ext uri="{FF2B5EF4-FFF2-40B4-BE49-F238E27FC236}">
                <a16:creationId xmlns:a16="http://schemas.microsoft.com/office/drawing/2014/main" id="{C54DC24C-D635-0B43-A3E9-277CE95E4E46}"/>
              </a:ext>
            </a:extLst>
          </p:cNvPr>
          <p:cNvSpPr>
            <a:spLocks noChangeArrowheads="1"/>
          </p:cNvSpPr>
          <p:nvPr/>
        </p:nvSpPr>
        <p:spPr bwMode="auto">
          <a:xfrm>
            <a:off x="7862843" y="3532607"/>
            <a:ext cx="296859" cy="338544"/>
          </a:xfrm>
          <a:prstGeom prst="rect">
            <a:avLst/>
          </a:prstGeom>
          <a:noFill/>
          <a:ln w="9525">
            <a:noFill/>
            <a:miter lim="800000"/>
            <a:headEnd/>
            <a:tailEnd/>
          </a:ln>
        </p:spPr>
        <p:txBody>
          <a:bodyPr wrap="none" lIns="91431" tIns="45715" rIns="91431" bIns="45715">
            <a:spAutoFit/>
          </a:bodyPr>
          <a:lstStyle/>
          <a:p>
            <a:r>
              <a:rPr lang="pt-BR" sz="1600" b="1" dirty="0" err="1">
                <a:latin typeface="Calibri" charset="0"/>
                <a:ea typeface="Calibri" charset="0"/>
                <a:cs typeface="Calibri" charset="0"/>
              </a:rPr>
              <a:t>K</a:t>
            </a:r>
            <a:endParaRPr lang="en-GB" sz="1600" b="1" baseline="30000" dirty="0">
              <a:latin typeface="Calibri" charset="0"/>
              <a:ea typeface="Calibri" charset="0"/>
              <a:cs typeface="Calibri" charset="0"/>
            </a:endParaRPr>
          </a:p>
        </p:txBody>
      </p:sp>
      <p:grpSp>
        <p:nvGrpSpPr>
          <p:cNvPr id="39" name="Group 38">
            <a:extLst>
              <a:ext uri="{FF2B5EF4-FFF2-40B4-BE49-F238E27FC236}">
                <a16:creationId xmlns:a16="http://schemas.microsoft.com/office/drawing/2014/main" id="{51E6AD37-97C9-F942-9086-04F25D760EFB}"/>
              </a:ext>
            </a:extLst>
          </p:cNvPr>
          <p:cNvGrpSpPr/>
          <p:nvPr/>
        </p:nvGrpSpPr>
        <p:grpSpPr>
          <a:xfrm>
            <a:off x="2533781" y="4934002"/>
            <a:ext cx="465282" cy="461665"/>
            <a:chOff x="1856656" y="4710336"/>
            <a:chExt cx="504056" cy="461665"/>
          </a:xfrm>
        </p:grpSpPr>
        <p:cxnSp>
          <p:nvCxnSpPr>
            <p:cNvPr id="40" name="Straight Connector 39">
              <a:extLst>
                <a:ext uri="{FF2B5EF4-FFF2-40B4-BE49-F238E27FC236}">
                  <a16:creationId xmlns:a16="http://schemas.microsoft.com/office/drawing/2014/main" id="{074E1313-47C7-5147-808F-9806E8AA42DD}"/>
                </a:ext>
              </a:extLst>
            </p:cNvPr>
            <p:cNvCxnSpPr/>
            <p:nvPr/>
          </p:nvCxnSpPr>
          <p:spPr bwMode="auto">
            <a:xfrm flipH="1">
              <a:off x="1856656" y="4797152"/>
              <a:ext cx="144016" cy="288032"/>
            </a:xfrm>
            <a:prstGeom prst="line">
              <a:avLst/>
            </a:prstGeom>
            <a:noFill/>
            <a:ln w="9525" cap="flat" cmpd="sng" algn="ctr">
              <a:solidFill>
                <a:schemeClr val="tx1"/>
              </a:solidFill>
              <a:prstDash val="solid"/>
              <a:round/>
              <a:headEnd type="none" w="med" len="med"/>
              <a:tailEnd type="none" w="med" len="med"/>
            </a:ln>
            <a:effectLst/>
          </p:spPr>
        </p:cxnSp>
        <p:cxnSp>
          <p:nvCxnSpPr>
            <p:cNvPr id="41" name="Straight Connector 40">
              <a:extLst>
                <a:ext uri="{FF2B5EF4-FFF2-40B4-BE49-F238E27FC236}">
                  <a16:creationId xmlns:a16="http://schemas.microsoft.com/office/drawing/2014/main" id="{ACD62CFF-D976-004D-B5FA-753E3CEAF971}"/>
                </a:ext>
              </a:extLst>
            </p:cNvPr>
            <p:cNvCxnSpPr/>
            <p:nvPr/>
          </p:nvCxnSpPr>
          <p:spPr bwMode="auto">
            <a:xfrm flipH="1">
              <a:off x="2216696" y="4797152"/>
              <a:ext cx="144016" cy="288032"/>
            </a:xfrm>
            <a:prstGeom prst="line">
              <a:avLst/>
            </a:prstGeom>
            <a:noFill/>
            <a:ln w="9525" cap="flat" cmpd="sng" algn="ctr">
              <a:solidFill>
                <a:schemeClr val="tx1"/>
              </a:solidFill>
              <a:prstDash val="solid"/>
              <a:round/>
              <a:headEnd type="none" w="med" len="med"/>
              <a:tailEnd type="none" w="med" len="med"/>
            </a:ln>
            <a:effectLst/>
          </p:spPr>
        </p:cxnSp>
        <p:sp>
          <p:nvSpPr>
            <p:cNvPr id="42" name="Rectangle 41">
              <a:extLst>
                <a:ext uri="{FF2B5EF4-FFF2-40B4-BE49-F238E27FC236}">
                  <a16:creationId xmlns:a16="http://schemas.microsoft.com/office/drawing/2014/main" id="{0132DCBF-668C-FE4A-B2DB-F9182C6F7884}"/>
                </a:ext>
              </a:extLst>
            </p:cNvPr>
            <p:cNvSpPr/>
            <p:nvPr/>
          </p:nvSpPr>
          <p:spPr bwMode="auto">
            <a:xfrm>
              <a:off x="2008656" y="4710336"/>
              <a:ext cx="200055" cy="46166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Calibri" charset="0"/>
                <a:ea typeface="Calibri" charset="0"/>
                <a:cs typeface="Calibri" charset="0"/>
              </a:endParaRPr>
            </a:p>
          </p:txBody>
        </p:sp>
      </p:grpSp>
      <p:grpSp>
        <p:nvGrpSpPr>
          <p:cNvPr id="43" name="Group 42">
            <a:extLst>
              <a:ext uri="{FF2B5EF4-FFF2-40B4-BE49-F238E27FC236}">
                <a16:creationId xmlns:a16="http://schemas.microsoft.com/office/drawing/2014/main" id="{EF6EFBCE-FFC7-0A45-9882-B49A20235700}"/>
              </a:ext>
            </a:extLst>
          </p:cNvPr>
          <p:cNvGrpSpPr/>
          <p:nvPr/>
        </p:nvGrpSpPr>
        <p:grpSpPr>
          <a:xfrm>
            <a:off x="2600249" y="1981674"/>
            <a:ext cx="465282" cy="461665"/>
            <a:chOff x="1856656" y="4710336"/>
            <a:chExt cx="504056" cy="461665"/>
          </a:xfrm>
        </p:grpSpPr>
        <p:cxnSp>
          <p:nvCxnSpPr>
            <p:cNvPr id="44" name="Straight Connector 43">
              <a:extLst>
                <a:ext uri="{FF2B5EF4-FFF2-40B4-BE49-F238E27FC236}">
                  <a16:creationId xmlns:a16="http://schemas.microsoft.com/office/drawing/2014/main" id="{A066E3E2-226D-D74D-B58B-EECCF3F7F59A}"/>
                </a:ext>
              </a:extLst>
            </p:cNvPr>
            <p:cNvCxnSpPr/>
            <p:nvPr/>
          </p:nvCxnSpPr>
          <p:spPr bwMode="auto">
            <a:xfrm flipH="1">
              <a:off x="1856656" y="4797152"/>
              <a:ext cx="144016" cy="288032"/>
            </a:xfrm>
            <a:prstGeom prst="line">
              <a:avLst/>
            </a:prstGeom>
            <a:noFill/>
            <a:ln w="9525" cap="flat" cmpd="sng" algn="ctr">
              <a:solidFill>
                <a:schemeClr val="tx1"/>
              </a:solidFill>
              <a:prstDash val="solid"/>
              <a:round/>
              <a:headEnd type="none" w="med" len="med"/>
              <a:tailEnd type="none" w="med" len="med"/>
            </a:ln>
            <a:effectLst/>
          </p:spPr>
        </p:cxnSp>
        <p:cxnSp>
          <p:nvCxnSpPr>
            <p:cNvPr id="45" name="Straight Connector 44">
              <a:extLst>
                <a:ext uri="{FF2B5EF4-FFF2-40B4-BE49-F238E27FC236}">
                  <a16:creationId xmlns:a16="http://schemas.microsoft.com/office/drawing/2014/main" id="{FB1C466A-3FB2-1D45-9AD6-0AA985A27975}"/>
                </a:ext>
              </a:extLst>
            </p:cNvPr>
            <p:cNvCxnSpPr/>
            <p:nvPr/>
          </p:nvCxnSpPr>
          <p:spPr bwMode="auto">
            <a:xfrm flipH="1">
              <a:off x="2216696" y="4797152"/>
              <a:ext cx="144016" cy="288032"/>
            </a:xfrm>
            <a:prstGeom prst="line">
              <a:avLst/>
            </a:prstGeom>
            <a:noFill/>
            <a:ln w="9525" cap="flat" cmpd="sng" algn="ctr">
              <a:solidFill>
                <a:schemeClr val="tx1"/>
              </a:solidFill>
              <a:prstDash val="solid"/>
              <a:round/>
              <a:headEnd type="none" w="med" len="med"/>
              <a:tailEnd type="none" w="med" len="med"/>
            </a:ln>
            <a:effectLst/>
          </p:spPr>
        </p:cxnSp>
        <p:sp>
          <p:nvSpPr>
            <p:cNvPr id="46" name="Rectangle 45">
              <a:extLst>
                <a:ext uri="{FF2B5EF4-FFF2-40B4-BE49-F238E27FC236}">
                  <a16:creationId xmlns:a16="http://schemas.microsoft.com/office/drawing/2014/main" id="{3D2D9699-BFBC-DD41-926F-00A46B815208}"/>
                </a:ext>
              </a:extLst>
            </p:cNvPr>
            <p:cNvSpPr/>
            <p:nvPr/>
          </p:nvSpPr>
          <p:spPr bwMode="auto">
            <a:xfrm>
              <a:off x="2008656" y="4710336"/>
              <a:ext cx="200055" cy="46166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Calibri" charset="0"/>
                <a:ea typeface="Calibri" charset="0"/>
                <a:cs typeface="Calibri" charset="0"/>
              </a:endParaRPr>
            </a:p>
          </p:txBody>
        </p:sp>
      </p:grpSp>
      <p:grpSp>
        <p:nvGrpSpPr>
          <p:cNvPr id="47" name="Group 46">
            <a:extLst>
              <a:ext uri="{FF2B5EF4-FFF2-40B4-BE49-F238E27FC236}">
                <a16:creationId xmlns:a16="http://schemas.microsoft.com/office/drawing/2014/main" id="{B4C4FDED-43E2-F245-9A33-8AF10C6072D1}"/>
              </a:ext>
            </a:extLst>
          </p:cNvPr>
          <p:cNvGrpSpPr/>
          <p:nvPr/>
        </p:nvGrpSpPr>
        <p:grpSpPr>
          <a:xfrm>
            <a:off x="6153857" y="3158206"/>
            <a:ext cx="465282" cy="461665"/>
            <a:chOff x="1856656" y="4710336"/>
            <a:chExt cx="504056" cy="461665"/>
          </a:xfrm>
        </p:grpSpPr>
        <p:cxnSp>
          <p:nvCxnSpPr>
            <p:cNvPr id="48" name="Straight Connector 47">
              <a:extLst>
                <a:ext uri="{FF2B5EF4-FFF2-40B4-BE49-F238E27FC236}">
                  <a16:creationId xmlns:a16="http://schemas.microsoft.com/office/drawing/2014/main" id="{A81F2D8E-C375-114E-B44B-57D14330EB37}"/>
                </a:ext>
              </a:extLst>
            </p:cNvPr>
            <p:cNvCxnSpPr/>
            <p:nvPr/>
          </p:nvCxnSpPr>
          <p:spPr bwMode="auto">
            <a:xfrm flipH="1">
              <a:off x="1856656" y="4797152"/>
              <a:ext cx="144016" cy="288032"/>
            </a:xfrm>
            <a:prstGeom prst="line">
              <a:avLst/>
            </a:prstGeom>
            <a:noFill/>
            <a:ln w="9525" cap="flat" cmpd="sng" algn="ctr">
              <a:solidFill>
                <a:schemeClr val="tx1"/>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4EA475A6-B1F0-594D-963A-4191EFAE461C}"/>
                </a:ext>
              </a:extLst>
            </p:cNvPr>
            <p:cNvCxnSpPr/>
            <p:nvPr/>
          </p:nvCxnSpPr>
          <p:spPr bwMode="auto">
            <a:xfrm flipH="1">
              <a:off x="2216696" y="4797152"/>
              <a:ext cx="144016" cy="288032"/>
            </a:xfrm>
            <a:prstGeom prst="line">
              <a:avLst/>
            </a:prstGeom>
            <a:noFill/>
            <a:ln w="9525" cap="flat" cmpd="sng" algn="ctr">
              <a:solidFill>
                <a:schemeClr val="tx1"/>
              </a:solidFill>
              <a:prstDash val="solid"/>
              <a:round/>
              <a:headEnd type="none" w="med" len="med"/>
              <a:tailEnd type="none" w="med" len="med"/>
            </a:ln>
            <a:effectLst/>
          </p:spPr>
        </p:cxnSp>
        <p:sp>
          <p:nvSpPr>
            <p:cNvPr id="50" name="Rectangle 49">
              <a:extLst>
                <a:ext uri="{FF2B5EF4-FFF2-40B4-BE49-F238E27FC236}">
                  <a16:creationId xmlns:a16="http://schemas.microsoft.com/office/drawing/2014/main" id="{9EA9A32A-89AF-004A-8836-0AA9C6E3E2F7}"/>
                </a:ext>
              </a:extLst>
            </p:cNvPr>
            <p:cNvSpPr/>
            <p:nvPr/>
          </p:nvSpPr>
          <p:spPr bwMode="auto">
            <a:xfrm>
              <a:off x="2008656" y="4710336"/>
              <a:ext cx="200055" cy="46166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Calibri" charset="0"/>
                <a:ea typeface="Calibri" charset="0"/>
                <a:cs typeface="Calibri" charset="0"/>
              </a:endParaRPr>
            </a:p>
          </p:txBody>
        </p:sp>
      </p:grpSp>
      <p:grpSp>
        <p:nvGrpSpPr>
          <p:cNvPr id="51" name="Group 50">
            <a:extLst>
              <a:ext uri="{FF2B5EF4-FFF2-40B4-BE49-F238E27FC236}">
                <a16:creationId xmlns:a16="http://schemas.microsoft.com/office/drawing/2014/main" id="{94E59D0C-E80E-FC46-A0A6-A472DD1E747A}"/>
              </a:ext>
            </a:extLst>
          </p:cNvPr>
          <p:cNvGrpSpPr/>
          <p:nvPr/>
        </p:nvGrpSpPr>
        <p:grpSpPr>
          <a:xfrm>
            <a:off x="6087388" y="3734268"/>
            <a:ext cx="465282" cy="461665"/>
            <a:chOff x="1856656" y="4710336"/>
            <a:chExt cx="504056" cy="461665"/>
          </a:xfrm>
        </p:grpSpPr>
        <p:cxnSp>
          <p:nvCxnSpPr>
            <p:cNvPr id="52" name="Straight Connector 51">
              <a:extLst>
                <a:ext uri="{FF2B5EF4-FFF2-40B4-BE49-F238E27FC236}">
                  <a16:creationId xmlns:a16="http://schemas.microsoft.com/office/drawing/2014/main" id="{BF66451A-277E-E84C-9429-BF4234A5A140}"/>
                </a:ext>
              </a:extLst>
            </p:cNvPr>
            <p:cNvCxnSpPr/>
            <p:nvPr/>
          </p:nvCxnSpPr>
          <p:spPr bwMode="auto">
            <a:xfrm flipH="1">
              <a:off x="1856656" y="4797152"/>
              <a:ext cx="144016" cy="288032"/>
            </a:xfrm>
            <a:prstGeom prst="line">
              <a:avLst/>
            </a:prstGeom>
            <a:noFill/>
            <a:ln w="9525" cap="flat" cmpd="sng" algn="ctr">
              <a:solidFill>
                <a:schemeClr val="tx1"/>
              </a:solidFill>
              <a:prstDash val="solid"/>
              <a:round/>
              <a:headEnd type="none" w="med" len="med"/>
              <a:tailEnd type="none" w="med" len="med"/>
            </a:ln>
            <a:effectLst/>
          </p:spPr>
        </p:cxnSp>
        <p:cxnSp>
          <p:nvCxnSpPr>
            <p:cNvPr id="53" name="Straight Connector 52">
              <a:extLst>
                <a:ext uri="{FF2B5EF4-FFF2-40B4-BE49-F238E27FC236}">
                  <a16:creationId xmlns:a16="http://schemas.microsoft.com/office/drawing/2014/main" id="{228CDE8C-0189-BD43-8E1B-50E32BA2C0E4}"/>
                </a:ext>
              </a:extLst>
            </p:cNvPr>
            <p:cNvCxnSpPr/>
            <p:nvPr/>
          </p:nvCxnSpPr>
          <p:spPr bwMode="auto">
            <a:xfrm flipH="1">
              <a:off x="2216696" y="4797152"/>
              <a:ext cx="144016" cy="288032"/>
            </a:xfrm>
            <a:prstGeom prst="line">
              <a:avLst/>
            </a:prstGeom>
            <a:noFill/>
            <a:ln w="9525" cap="flat" cmpd="sng" algn="ctr">
              <a:solidFill>
                <a:schemeClr val="tx1"/>
              </a:solidFill>
              <a:prstDash val="solid"/>
              <a:round/>
              <a:headEnd type="none" w="med" len="med"/>
              <a:tailEnd type="none" w="med" len="med"/>
            </a:ln>
            <a:effectLst/>
          </p:spPr>
        </p:cxnSp>
        <p:sp>
          <p:nvSpPr>
            <p:cNvPr id="54" name="Rectangle 53">
              <a:extLst>
                <a:ext uri="{FF2B5EF4-FFF2-40B4-BE49-F238E27FC236}">
                  <a16:creationId xmlns:a16="http://schemas.microsoft.com/office/drawing/2014/main" id="{08C4039C-0A03-DF4A-BC52-198CBA2DBA34}"/>
                </a:ext>
              </a:extLst>
            </p:cNvPr>
            <p:cNvSpPr/>
            <p:nvPr/>
          </p:nvSpPr>
          <p:spPr bwMode="auto">
            <a:xfrm>
              <a:off x="2008656" y="4710336"/>
              <a:ext cx="200055" cy="46166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Calibri" charset="0"/>
                <a:ea typeface="Calibri" charset="0"/>
                <a:cs typeface="Calibri" charset="0"/>
              </a:endParaRPr>
            </a:p>
          </p:txBody>
        </p:sp>
      </p:grpSp>
    </p:spTree>
    <p:extLst>
      <p:ext uri="{BB962C8B-B14F-4D97-AF65-F5344CB8AC3E}">
        <p14:creationId xmlns:p14="http://schemas.microsoft.com/office/powerpoint/2010/main" val="41836805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51A85-A3F3-F041-B053-B4C5925C3D68}"/>
              </a:ext>
            </a:extLst>
          </p:cNvPr>
          <p:cNvSpPr>
            <a:spLocks noGrp="1"/>
          </p:cNvSpPr>
          <p:nvPr>
            <p:ph type="title"/>
          </p:nvPr>
        </p:nvSpPr>
        <p:spPr/>
        <p:txBody>
          <a:bodyPr/>
          <a:lstStyle/>
          <a:p>
            <a:r>
              <a:rPr lang="en-US" dirty="0"/>
              <a:t>Computing Matrix Factorization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1E5C84A-BC93-464F-97B9-1494D4465137}"/>
                  </a:ext>
                </a:extLst>
              </p:cNvPr>
              <p:cNvSpPr>
                <a:spLocks noGrp="1"/>
              </p:cNvSpPr>
              <p:nvPr>
                <p:ph idx="1"/>
              </p:nvPr>
            </p:nvSpPr>
            <p:spPr>
              <a:xfrm>
                <a:off x="179388" y="1341438"/>
                <a:ext cx="8785100" cy="5029200"/>
              </a:xfrm>
            </p:spPr>
            <p:txBody>
              <a:bodyPr/>
              <a:lstStyle/>
              <a:p>
                <a:r>
                  <a:rPr lang="en-US" sz="2800" dirty="0"/>
                  <a:t>Problem: </a:t>
                </a:r>
                <a14:m>
                  <m:oMath xmlns:m="http://schemas.openxmlformats.org/officeDocument/2006/math">
                    <m:r>
                      <a:rPr lang="fr-CH" sz="2800" i="1">
                        <a:latin typeface="Cambria Math" panose="02040503050406030204" pitchFamily="18" charset="0"/>
                      </a:rPr>
                      <m:t>𝑅</m:t>
                    </m:r>
                  </m:oMath>
                </a14:m>
                <a:r>
                  <a:rPr lang="en-US" sz="2800" dirty="0"/>
                  <a:t> has many undefined values (missing ratings)!</a:t>
                </a:r>
              </a:p>
              <a:p>
                <a:pPr marL="457200" indent="-457200">
                  <a:buFont typeface="Arial" panose="020B0604020202020204" pitchFamily="34" charset="0"/>
                  <a:buChar char="•"/>
                </a:pPr>
                <a:r>
                  <a:rPr lang="en-US" sz="2800" dirty="0"/>
                  <a:t>Matrix decomposition (as used for LSI) not applicable</a:t>
                </a:r>
              </a:p>
              <a:p>
                <a:endParaRPr lang="en-US" sz="2800" dirty="0"/>
              </a:p>
              <a:p>
                <a:r>
                  <a:rPr lang="en-US" sz="2800" dirty="0"/>
                  <a:t>Formulate an optimization problem</a:t>
                </a:r>
              </a:p>
              <a:p>
                <a:r>
                  <a:rPr lang="en-US" sz="2800" dirty="0"/>
                  <a:t>	</a:t>
                </a:r>
                <a:r>
                  <a:rPr lang="fr-CH" sz="2800" dirty="0"/>
                  <a:t> </a:t>
                </a:r>
                <a14:m>
                  <m:oMath xmlns:m="http://schemas.openxmlformats.org/officeDocument/2006/math">
                    <m:func>
                      <m:funcPr>
                        <m:ctrlPr>
                          <a:rPr lang="fr-CH" sz="2800" i="1" smtClean="0">
                            <a:latin typeface="Cambria Math" panose="02040503050406030204" pitchFamily="18" charset="0"/>
                          </a:rPr>
                        </m:ctrlPr>
                      </m:funcPr>
                      <m:fName>
                        <m:limLow>
                          <m:limLowPr>
                            <m:ctrlPr>
                              <a:rPr lang="fr-CH" sz="2800" i="1" smtClean="0">
                                <a:latin typeface="Cambria Math" panose="02040503050406030204" pitchFamily="18" charset="0"/>
                              </a:rPr>
                            </m:ctrlPr>
                          </m:limLowPr>
                          <m:e>
                            <m:r>
                              <a:rPr lang="fr-CH" sz="2800" b="0" i="1" smtClean="0">
                                <a:latin typeface="Cambria Math" panose="02040503050406030204" pitchFamily="18" charset="0"/>
                              </a:rPr>
                              <m:t>𝑚𝑖𝑛</m:t>
                            </m:r>
                          </m:e>
                          <m:lim>
                            <m:r>
                              <a:rPr lang="fr-CH" sz="2800" b="0" i="1" smtClean="0">
                                <a:latin typeface="Cambria Math" panose="02040503050406030204" pitchFamily="18" charset="0"/>
                              </a:rPr>
                              <m:t>𝑝</m:t>
                            </m:r>
                            <m:r>
                              <a:rPr lang="fr-CH" sz="2800" b="0" i="1" smtClean="0">
                                <a:latin typeface="Cambria Math" panose="02040503050406030204" pitchFamily="18" charset="0"/>
                              </a:rPr>
                              <m:t>,</m:t>
                            </m:r>
                            <m:r>
                              <a:rPr lang="fr-CH" sz="2800" b="0" i="1" smtClean="0">
                                <a:latin typeface="Cambria Math" panose="02040503050406030204" pitchFamily="18" charset="0"/>
                              </a:rPr>
                              <m:t>𝑞</m:t>
                            </m:r>
                          </m:lim>
                        </m:limLow>
                      </m:fName>
                      <m:e>
                        <m:nary>
                          <m:naryPr>
                            <m:chr m:val="∑"/>
                            <m:supHide m:val="on"/>
                            <m:ctrlPr>
                              <a:rPr lang="fr-CH" sz="2800" i="1" smtClean="0">
                                <a:latin typeface="Cambria Math" panose="02040503050406030204" pitchFamily="18" charset="0"/>
                              </a:rPr>
                            </m:ctrlPr>
                          </m:naryPr>
                          <m:sub>
                            <m:d>
                              <m:dPr>
                                <m:ctrlPr>
                                  <a:rPr lang="fr-CH" sz="2800" b="0" i="1" smtClean="0">
                                    <a:latin typeface="Cambria Math" panose="02040503050406030204" pitchFamily="18" charset="0"/>
                                  </a:rPr>
                                </m:ctrlPr>
                              </m:dPr>
                              <m:e>
                                <m:r>
                                  <m:rPr>
                                    <m:brk m:alnAt="7"/>
                                  </m:rPr>
                                  <a:rPr lang="fr-CH" sz="2800" b="0" i="1" smtClean="0">
                                    <a:latin typeface="Cambria Math" panose="02040503050406030204" pitchFamily="18" charset="0"/>
                                  </a:rPr>
                                  <m:t>𝑖</m:t>
                                </m:r>
                                <m:r>
                                  <a:rPr lang="fr-CH" sz="2800" b="0" i="1" smtClean="0">
                                    <a:latin typeface="Cambria Math" panose="02040503050406030204" pitchFamily="18" charset="0"/>
                                  </a:rPr>
                                  <m:t>,</m:t>
                                </m:r>
                                <m:r>
                                  <a:rPr lang="fr-CH" sz="2800" b="0" i="1" smtClean="0">
                                    <a:latin typeface="Cambria Math" panose="02040503050406030204" pitchFamily="18" charset="0"/>
                                  </a:rPr>
                                  <m:t>𝑗</m:t>
                                </m:r>
                              </m:e>
                            </m:d>
                            <m:r>
                              <m:rPr>
                                <m:brk m:alnAt="7"/>
                              </m:rPr>
                              <a:rPr lang="fr-CH" sz="2800" b="0" i="1" smtClean="0">
                                <a:latin typeface="Cambria Math" panose="02040503050406030204" pitchFamily="18" charset="0"/>
                              </a:rPr>
                              <m:t>𝑘</m:t>
                            </m:r>
                            <m:r>
                              <a:rPr lang="fr-CH" sz="2800" b="0" i="1" smtClean="0">
                                <a:latin typeface="Cambria Math" panose="02040503050406030204" pitchFamily="18" charset="0"/>
                              </a:rPr>
                              <m:t>𝑛𝑜𝑤𝑛</m:t>
                            </m:r>
                          </m:sub>
                          <m:sup/>
                          <m:e>
                            <m:sSup>
                              <m:sSupPr>
                                <m:ctrlPr>
                                  <a:rPr lang="fr-CH" sz="2800" i="1">
                                    <a:latin typeface="Cambria Math" panose="02040503050406030204" pitchFamily="18" charset="0"/>
                                  </a:rPr>
                                </m:ctrlPr>
                              </m:sSupPr>
                              <m:e>
                                <m:d>
                                  <m:dPr>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i="1">
                                            <a:latin typeface="Cambria Math" panose="02040503050406030204" pitchFamily="18" charset="0"/>
                                          </a:rPr>
                                          <m:t>𝑟</m:t>
                                        </m:r>
                                      </m:e>
                                      <m:sub>
                                        <m:r>
                                          <a:rPr lang="fr-CH" sz="2800" i="1">
                                            <a:latin typeface="Cambria Math" panose="02040503050406030204" pitchFamily="18" charset="0"/>
                                          </a:rPr>
                                          <m:t>𝑖𝑗</m:t>
                                        </m:r>
                                      </m:sub>
                                    </m:sSub>
                                    <m:r>
                                      <a:rPr lang="fr-CH" sz="2800" i="1">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fr-CH" sz="2800" i="1">
                                                <a:latin typeface="Cambria Math" panose="02040503050406030204" pitchFamily="18" charset="0"/>
                                              </a:rPr>
                                              <m:t>𝑟</m:t>
                                            </m:r>
                                          </m:e>
                                        </m:acc>
                                      </m:e>
                                      <m:sub>
                                        <m:r>
                                          <a:rPr lang="fr-CH" sz="2800" i="1">
                                            <a:latin typeface="Cambria Math" panose="02040503050406030204" pitchFamily="18" charset="0"/>
                                          </a:rPr>
                                          <m:t>𝑖𝑗</m:t>
                                        </m:r>
                                      </m:sub>
                                    </m:sSub>
                                  </m:e>
                                </m:d>
                              </m:e>
                              <m:sup>
                                <m:r>
                                  <a:rPr lang="fr-CH" sz="2800" i="1">
                                    <a:latin typeface="Cambria Math" panose="02040503050406030204" pitchFamily="18" charset="0"/>
                                  </a:rPr>
                                  <m:t>2</m:t>
                                </m:r>
                              </m:sup>
                            </m:sSup>
                          </m:e>
                        </m:nary>
                      </m:e>
                    </m:func>
                    <m:r>
                      <a:rPr lang="fr-CH" sz="2800" b="0" i="1" smtClean="0">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fr-CH" sz="2800" i="1">
                                <a:latin typeface="Cambria Math" panose="02040503050406030204" pitchFamily="18" charset="0"/>
                              </a:rPr>
                              <m:t>𝑟</m:t>
                            </m:r>
                          </m:e>
                        </m:acc>
                      </m:e>
                      <m:sub>
                        <m:r>
                          <a:rPr lang="fr-CH" sz="2800" i="1">
                            <a:latin typeface="Cambria Math" panose="02040503050406030204" pitchFamily="18" charset="0"/>
                          </a:rPr>
                          <m:t>𝑖𝑗</m:t>
                        </m:r>
                      </m:sub>
                    </m:sSub>
                    <m:r>
                      <a:rPr lang="fr-CH" sz="2800" b="0" i="1" smtClean="0">
                        <a:latin typeface="Cambria Math" panose="02040503050406030204" pitchFamily="18" charset="0"/>
                      </a:rPr>
                      <m:t>=</m:t>
                    </m:r>
                    <m:nary>
                      <m:naryPr>
                        <m:chr m:val="∑"/>
                        <m:ctrlPr>
                          <a:rPr lang="fr-CH" sz="2800" i="1">
                            <a:latin typeface="Cambria Math" panose="02040503050406030204" pitchFamily="18" charset="0"/>
                          </a:rPr>
                        </m:ctrlPr>
                      </m:naryPr>
                      <m:sub>
                        <m:r>
                          <m:rPr>
                            <m:brk m:alnAt="23"/>
                          </m:rPr>
                          <a:rPr lang="fr-CH" sz="2800" i="1">
                            <a:latin typeface="Cambria Math" panose="02040503050406030204" pitchFamily="18" charset="0"/>
                          </a:rPr>
                          <m:t>𝑘</m:t>
                        </m:r>
                        <m:r>
                          <a:rPr lang="fr-CH" sz="2800" i="1">
                            <a:latin typeface="Cambria Math" panose="02040503050406030204" pitchFamily="18" charset="0"/>
                          </a:rPr>
                          <m:t>=1</m:t>
                        </m:r>
                      </m:sub>
                      <m:sup>
                        <m:r>
                          <a:rPr lang="fr-CH" sz="2800" i="1">
                            <a:latin typeface="Cambria Math" panose="02040503050406030204" pitchFamily="18" charset="0"/>
                          </a:rPr>
                          <m:t>𝐾</m:t>
                        </m:r>
                      </m:sup>
                      <m:e>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e>
                    </m:nary>
                  </m:oMath>
                </a14:m>
                <a:endParaRPr lang="en-US" sz="2800" dirty="0"/>
              </a:p>
              <a:p>
                <a:endParaRPr lang="en-US" sz="2800" dirty="0"/>
              </a:p>
              <a:p>
                <a:r>
                  <a:rPr lang="en-US" sz="2800" dirty="0"/>
                  <a:t>Apply SGD</a:t>
                </a:r>
              </a:p>
              <a:p>
                <a:endParaRPr lang="en-US" sz="2800" dirty="0"/>
              </a:p>
            </p:txBody>
          </p:sp>
        </mc:Choice>
        <mc:Fallback xmlns="">
          <p:sp>
            <p:nvSpPr>
              <p:cNvPr id="3" name="Content Placeholder 2">
                <a:extLst>
                  <a:ext uri="{FF2B5EF4-FFF2-40B4-BE49-F238E27FC236}">
                    <a16:creationId xmlns:a16="http://schemas.microsoft.com/office/drawing/2014/main" id="{E1E5C84A-BC93-464F-97B9-1494D4465137}"/>
                  </a:ext>
                </a:extLst>
              </p:cNvPr>
              <p:cNvSpPr>
                <a:spLocks noGrp="1" noRot="1" noChangeAspect="1" noMove="1" noResize="1" noEditPoints="1" noAdjustHandles="1" noChangeArrowheads="1" noChangeShapeType="1" noTextEdit="1"/>
              </p:cNvSpPr>
              <p:nvPr>
                <p:ph idx="1"/>
              </p:nvPr>
            </p:nvSpPr>
            <p:spPr>
              <a:xfrm>
                <a:off x="179388" y="1341438"/>
                <a:ext cx="8785100" cy="5029200"/>
              </a:xfrm>
              <a:blipFill>
                <a:blip r:embed="rId2"/>
                <a:stretch>
                  <a:fillRect l="-1299" t="-125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07726938-FE0B-9A40-A2BA-0E0B0B6F3D2B}"/>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661596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CCBDF-2762-A349-AA59-E34DE46DA6E5}"/>
              </a:ext>
            </a:extLst>
          </p:cNvPr>
          <p:cNvSpPr>
            <a:spLocks noGrp="1"/>
          </p:cNvSpPr>
          <p:nvPr>
            <p:ph type="title"/>
          </p:nvPr>
        </p:nvSpPr>
        <p:spPr/>
        <p:txBody>
          <a:bodyPr/>
          <a:lstStyle/>
          <a:p>
            <a:r>
              <a:rPr lang="en-US"/>
              <a:t>Approximation Error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42BEAB-457E-504B-8295-3E8013FF526A}"/>
                  </a:ext>
                </a:extLst>
              </p:cNvPr>
              <p:cNvSpPr>
                <a:spLocks noGrp="1"/>
              </p:cNvSpPr>
              <p:nvPr>
                <p:ph idx="1"/>
              </p:nvPr>
            </p:nvSpPr>
            <p:spPr/>
            <p:txBody>
              <a:bodyPr/>
              <a:lstStyle/>
              <a:p>
                <a:r>
                  <a:rPr lang="en-US" sz="2800" dirty="0"/>
                  <a:t>For a given rating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𝑟</m:t>
                        </m:r>
                      </m:e>
                      <m:sub>
                        <m:r>
                          <a:rPr lang="fr-CH" sz="2800" i="1">
                            <a:latin typeface="Cambria Math" panose="02040503050406030204" pitchFamily="18" charset="0"/>
                          </a:rPr>
                          <m:t>𝑖𝑗</m:t>
                        </m:r>
                      </m:sub>
                    </m:sSub>
                  </m:oMath>
                </a14:m>
                <a:endParaRPr lang="en-US" sz="2800" dirty="0"/>
              </a:p>
              <a:p>
                <a:pPr/>
                <a14:m>
                  <m:oMathPara xmlns:m="http://schemas.openxmlformats.org/officeDocument/2006/math">
                    <m:oMathParaPr>
                      <m:jc m:val="centerGroup"/>
                    </m:oMathParaPr>
                    <m:oMath xmlns:m="http://schemas.openxmlformats.org/officeDocument/2006/math">
                      <m:sSubSup>
                        <m:sSubSupPr>
                          <m:ctrlPr>
                            <a:rPr lang="en-US" sz="2800" i="1">
                              <a:latin typeface="Cambria Math" panose="02040503050406030204" pitchFamily="18" charset="0"/>
                            </a:rPr>
                          </m:ctrlPr>
                        </m:sSubSupPr>
                        <m:e>
                          <m:r>
                            <a:rPr lang="fr-CH" sz="2800" b="0" i="1">
                              <a:latin typeface="Cambria Math" panose="02040503050406030204" pitchFamily="18" charset="0"/>
                            </a:rPr>
                            <m:t>𝑒</m:t>
                          </m:r>
                        </m:e>
                        <m:sub>
                          <m:r>
                            <a:rPr lang="fr-CH" sz="2800" b="0" i="1">
                              <a:latin typeface="Cambria Math" panose="02040503050406030204" pitchFamily="18" charset="0"/>
                            </a:rPr>
                            <m:t>𝑖𝑗</m:t>
                          </m:r>
                        </m:sub>
                        <m:sup>
                          <m:r>
                            <a:rPr lang="fr-CH" sz="2800" b="0" i="1">
                              <a:latin typeface="Cambria Math" panose="02040503050406030204" pitchFamily="18" charset="0"/>
                            </a:rPr>
                            <m:t>2</m:t>
                          </m:r>
                        </m:sup>
                      </m:sSubSup>
                      <m:r>
                        <a:rPr lang="fr-CH" sz="2800" b="0" i="1">
                          <a:latin typeface="Cambria Math" panose="02040503050406030204" pitchFamily="18" charset="0"/>
                        </a:rPr>
                        <m:t>=</m:t>
                      </m:r>
                      <m:sSup>
                        <m:sSupPr>
                          <m:ctrlPr>
                            <a:rPr lang="fr-CH" sz="2800" b="0" i="1">
                              <a:latin typeface="Cambria Math" panose="02040503050406030204" pitchFamily="18" charset="0"/>
                            </a:rPr>
                          </m:ctrlPr>
                        </m:sSupPr>
                        <m:e>
                          <m:d>
                            <m:dPr>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i="1">
                                      <a:latin typeface="Cambria Math" panose="02040503050406030204" pitchFamily="18" charset="0"/>
                                    </a:rPr>
                                    <m:t>𝑟</m:t>
                                  </m:r>
                                </m:e>
                                <m:sub>
                                  <m:r>
                                    <a:rPr lang="fr-CH" sz="2800" i="1">
                                      <a:latin typeface="Cambria Math" panose="02040503050406030204" pitchFamily="18" charset="0"/>
                                    </a:rPr>
                                    <m:t>𝑖𝑗</m:t>
                                  </m:r>
                                </m:sub>
                              </m:sSub>
                              <m:r>
                                <a:rPr lang="fr-CH" sz="2800" i="1">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fr-CH" sz="2800" i="1">
                                          <a:latin typeface="Cambria Math" panose="02040503050406030204" pitchFamily="18" charset="0"/>
                                        </a:rPr>
                                        <m:t>𝑟</m:t>
                                      </m:r>
                                    </m:e>
                                  </m:acc>
                                </m:e>
                                <m:sub>
                                  <m:r>
                                    <a:rPr lang="fr-CH" sz="2800" i="1">
                                      <a:latin typeface="Cambria Math" panose="02040503050406030204" pitchFamily="18" charset="0"/>
                                    </a:rPr>
                                    <m:t>𝑖𝑗</m:t>
                                  </m:r>
                                </m:sub>
                              </m:sSub>
                            </m:e>
                          </m:d>
                        </m:e>
                        <m:sup>
                          <m:r>
                            <a:rPr lang="fr-CH" sz="2800" b="0" i="1">
                              <a:latin typeface="Cambria Math" panose="02040503050406030204" pitchFamily="18" charset="0"/>
                            </a:rPr>
                            <m:t>2</m:t>
                          </m:r>
                        </m:sup>
                      </m:sSup>
                      <m:r>
                        <a:rPr lang="fr-CH" sz="2800" b="0" i="1">
                          <a:latin typeface="Cambria Math" panose="02040503050406030204" pitchFamily="18" charset="0"/>
                        </a:rPr>
                        <m:t>=</m:t>
                      </m:r>
                      <m:sSup>
                        <m:sSupPr>
                          <m:ctrlPr>
                            <a:rPr lang="fr-CH" sz="2800" b="0" i="1">
                              <a:latin typeface="Cambria Math" panose="02040503050406030204" pitchFamily="18" charset="0"/>
                            </a:rPr>
                          </m:ctrlPr>
                        </m:sSupPr>
                        <m:e>
                          <m:d>
                            <m:dPr>
                              <m:ctrlPr>
                                <a:rPr lang="fr-CH" sz="2800" b="0" i="1">
                                  <a:latin typeface="Cambria Math" panose="02040503050406030204" pitchFamily="18" charset="0"/>
                                </a:rPr>
                              </m:ctrlPr>
                            </m:dPr>
                            <m:e>
                              <m:sSub>
                                <m:sSubPr>
                                  <m:ctrlPr>
                                    <a:rPr lang="fr-CH" sz="2800" i="1">
                                      <a:latin typeface="Cambria Math" panose="02040503050406030204" pitchFamily="18" charset="0"/>
                                    </a:rPr>
                                  </m:ctrlPr>
                                </m:sSubPr>
                                <m:e>
                                  <m:r>
                                    <a:rPr lang="fr-CH" sz="2800" i="1">
                                      <a:latin typeface="Cambria Math" panose="02040503050406030204" pitchFamily="18" charset="0"/>
                                    </a:rPr>
                                    <m:t> </m:t>
                                  </m:r>
                                  <m:r>
                                    <a:rPr lang="fr-CH" sz="2800" i="1">
                                      <a:latin typeface="Cambria Math" panose="02040503050406030204" pitchFamily="18" charset="0"/>
                                    </a:rPr>
                                    <m:t>𝑟</m:t>
                                  </m:r>
                                </m:e>
                                <m:sub>
                                  <m:r>
                                    <a:rPr lang="fr-CH" sz="2800" i="1">
                                      <a:latin typeface="Cambria Math" panose="02040503050406030204" pitchFamily="18" charset="0"/>
                                    </a:rPr>
                                    <m:t>𝑖𝑗</m:t>
                                  </m:r>
                                </m:sub>
                              </m:sSub>
                              <m:r>
                                <a:rPr lang="fr-CH" sz="2800" i="1">
                                  <a:latin typeface="Cambria Math" panose="02040503050406030204" pitchFamily="18" charset="0"/>
                                </a:rPr>
                                <m:t>−</m:t>
                              </m:r>
                              <m:nary>
                                <m:naryPr>
                                  <m:chr m:val="∑"/>
                                  <m:ctrlPr>
                                    <a:rPr lang="fr-CH" sz="2800" i="1">
                                      <a:latin typeface="Cambria Math" panose="02040503050406030204" pitchFamily="18" charset="0"/>
                                    </a:rPr>
                                  </m:ctrlPr>
                                </m:naryPr>
                                <m:sub>
                                  <m:r>
                                    <m:rPr>
                                      <m:brk m:alnAt="23"/>
                                    </m:rPr>
                                    <a:rPr lang="fr-CH" sz="2800" i="1">
                                      <a:latin typeface="Cambria Math" panose="02040503050406030204" pitchFamily="18" charset="0"/>
                                    </a:rPr>
                                    <m:t>𝑘</m:t>
                                  </m:r>
                                  <m:r>
                                    <a:rPr lang="fr-CH" sz="2800" i="1">
                                      <a:latin typeface="Cambria Math" panose="02040503050406030204" pitchFamily="18" charset="0"/>
                                    </a:rPr>
                                    <m:t>=1</m:t>
                                  </m:r>
                                </m:sub>
                                <m:sup>
                                  <m:r>
                                    <a:rPr lang="fr-CH" sz="2800" i="1">
                                      <a:latin typeface="Cambria Math" panose="02040503050406030204" pitchFamily="18" charset="0"/>
                                    </a:rPr>
                                    <m:t>𝐾</m:t>
                                  </m:r>
                                </m:sup>
                                <m:e>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e>
                              </m:nary>
                            </m:e>
                          </m:d>
                        </m:e>
                        <m:sup>
                          <m:r>
                            <a:rPr lang="fr-CH" sz="2800" b="0" i="1">
                              <a:latin typeface="Cambria Math" panose="02040503050406030204" pitchFamily="18" charset="0"/>
                            </a:rPr>
                            <m:t>2</m:t>
                          </m:r>
                        </m:sup>
                      </m:sSup>
                    </m:oMath>
                  </m:oMathPara>
                </a14:m>
                <a:endParaRPr lang="en-US" sz="2800" dirty="0"/>
              </a:p>
              <a:p>
                <a:endParaRPr lang="en-US" sz="2800" dirty="0"/>
              </a:p>
              <a:p>
                <a:r>
                  <a:rPr lang="en-US" sz="2800" dirty="0"/>
                  <a:t>Minimizing error: compute gradient</a:t>
                </a:r>
              </a:p>
              <a:p>
                <a:pPr algn="ct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num>
                      <m:den>
                        <m:r>
                          <a:rPr lang="en-US" sz="2800" i="1">
                            <a:latin typeface="Cambria Math" panose="02040503050406030204" pitchFamily="18" charset="0"/>
                          </a:rPr>
                          <m:t>𝜕</m:t>
                        </m:r>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den>
                    </m:f>
                  </m:oMath>
                </a14:m>
                <a:r>
                  <a:rPr lang="en-US" sz="2800" dirty="0"/>
                  <a:t> </a:t>
                </a:r>
                <a14:m>
                  <m:oMath xmlns:m="http://schemas.openxmlformats.org/officeDocument/2006/math">
                    <m:sSubSup>
                      <m:sSubSupPr>
                        <m:ctrlPr>
                          <a:rPr lang="en-US" sz="2800" i="1">
                            <a:latin typeface="Cambria Math" panose="02040503050406030204" pitchFamily="18" charset="0"/>
                          </a:rPr>
                        </m:ctrlPr>
                      </m:sSubSupPr>
                      <m:e>
                        <m:r>
                          <a:rPr lang="fr-CH" sz="2800" i="1">
                            <a:latin typeface="Cambria Math" panose="02040503050406030204" pitchFamily="18" charset="0"/>
                          </a:rPr>
                          <m:t>𝑒</m:t>
                        </m:r>
                      </m:e>
                      <m:sub>
                        <m:r>
                          <a:rPr lang="fr-CH" sz="2800" i="1">
                            <a:latin typeface="Cambria Math" panose="02040503050406030204" pitchFamily="18" charset="0"/>
                          </a:rPr>
                          <m:t>𝑖𝑗</m:t>
                        </m:r>
                      </m:sub>
                      <m:sup>
                        <m:r>
                          <a:rPr lang="fr-CH" sz="2800" i="1">
                            <a:latin typeface="Cambria Math" panose="02040503050406030204" pitchFamily="18" charset="0"/>
                          </a:rPr>
                          <m:t>2</m:t>
                        </m:r>
                      </m:sup>
                    </m:sSubSup>
                    <m:r>
                      <a:rPr lang="fr-CH" sz="2800" b="0" i="1">
                        <a:latin typeface="Cambria Math" panose="02040503050406030204" pitchFamily="18" charset="0"/>
                      </a:rPr>
                      <m:t>=</m:t>
                    </m:r>
                    <m:r>
                      <a:rPr lang="fr-CH" sz="2800" b="0" i="0">
                        <a:latin typeface="Cambria Math" panose="02040503050406030204" pitchFamily="18" charset="0"/>
                      </a:rPr>
                      <m:t>−</m:t>
                    </m:r>
                  </m:oMath>
                </a14:m>
                <a:r>
                  <a:rPr lang="en-US" sz="2800" dirty="0"/>
                  <a:t>2</a:t>
                </a:r>
                <a:r>
                  <a:rPr lang="fr-CH" sz="2800" dirty="0"/>
                  <a:t> </a:t>
                </a:r>
                <a14:m>
                  <m:oMath xmlns:m="http://schemas.openxmlformats.org/officeDocument/2006/math">
                    <m:d>
                      <m:dPr>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i="1">
                                <a:latin typeface="Cambria Math" panose="02040503050406030204" pitchFamily="18" charset="0"/>
                              </a:rPr>
                              <m:t>𝑟</m:t>
                            </m:r>
                          </m:e>
                          <m:sub>
                            <m:r>
                              <a:rPr lang="fr-CH" sz="2800" i="1">
                                <a:latin typeface="Cambria Math" panose="02040503050406030204" pitchFamily="18" charset="0"/>
                              </a:rPr>
                              <m:t>𝑖𝑗</m:t>
                            </m:r>
                          </m:sub>
                        </m:sSub>
                        <m:r>
                          <a:rPr lang="fr-CH" sz="2800" i="1">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fr-CH" sz="2800" i="1">
                                    <a:latin typeface="Cambria Math" panose="02040503050406030204" pitchFamily="18" charset="0"/>
                                  </a:rPr>
                                  <m:t>𝑟</m:t>
                                </m:r>
                              </m:e>
                            </m:acc>
                          </m:e>
                          <m:sub>
                            <m:r>
                              <a:rPr lang="fr-CH" sz="2800" i="1">
                                <a:latin typeface="Cambria Math" panose="02040503050406030204" pitchFamily="18" charset="0"/>
                              </a:rPr>
                              <m:t>𝑖𝑗</m:t>
                            </m:r>
                          </m:sub>
                        </m:sSub>
                      </m:e>
                    </m:d>
                  </m:oMath>
                </a14:m>
                <a:r>
                  <a:rPr lang="fr-CH" sz="2800" dirty="0"/>
                  <a:t>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r>
                      <a:rPr lang="fr-CH" sz="2800" b="0" i="1">
                        <a:latin typeface="Cambria Math" panose="02040503050406030204" pitchFamily="18" charset="0"/>
                      </a:rPr>
                      <m:t>=−2</m:t>
                    </m:r>
                    <m:sSub>
                      <m:sSubPr>
                        <m:ctrlPr>
                          <a:rPr lang="fr-CH" sz="2800" b="0" i="1">
                            <a:latin typeface="Cambria Math" panose="02040503050406030204" pitchFamily="18" charset="0"/>
                          </a:rPr>
                        </m:ctrlPr>
                      </m:sSubPr>
                      <m:e>
                        <m:r>
                          <a:rPr lang="fr-CH" sz="2800" b="0" i="1">
                            <a:latin typeface="Cambria Math" panose="02040503050406030204" pitchFamily="18" charset="0"/>
                          </a:rPr>
                          <m:t>𝑒</m:t>
                        </m:r>
                      </m:e>
                      <m:sub>
                        <m:r>
                          <a:rPr lang="fr-CH" sz="2800" b="0" i="1">
                            <a:latin typeface="Cambria Math" panose="02040503050406030204" pitchFamily="18" charset="0"/>
                          </a:rPr>
                          <m:t>𝑖𝑗</m:t>
                        </m:r>
                      </m:sub>
                    </m:sSub>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oMath>
                </a14:m>
                <a:endParaRPr lang="en-US" sz="2800" dirty="0"/>
              </a:p>
              <a:p>
                <a:pPr algn="ct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num>
                      <m:den>
                        <m:r>
                          <a:rPr lang="en-US" sz="2800" i="1">
                            <a:latin typeface="Cambria Math" panose="02040503050406030204" pitchFamily="18" charset="0"/>
                          </a:rPr>
                          <m:t>𝜕</m:t>
                        </m:r>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den>
                    </m:f>
                  </m:oMath>
                </a14:m>
                <a:r>
                  <a:rPr lang="en-US" sz="2800" dirty="0"/>
                  <a:t> </a:t>
                </a:r>
                <a14:m>
                  <m:oMath xmlns:m="http://schemas.openxmlformats.org/officeDocument/2006/math">
                    <m:sSubSup>
                      <m:sSubSupPr>
                        <m:ctrlPr>
                          <a:rPr lang="en-US" sz="2800" i="1">
                            <a:latin typeface="Cambria Math" panose="02040503050406030204" pitchFamily="18" charset="0"/>
                          </a:rPr>
                        </m:ctrlPr>
                      </m:sSubSupPr>
                      <m:e>
                        <m:r>
                          <a:rPr lang="fr-CH" sz="2800" i="1">
                            <a:latin typeface="Cambria Math" panose="02040503050406030204" pitchFamily="18" charset="0"/>
                          </a:rPr>
                          <m:t>𝑒</m:t>
                        </m:r>
                      </m:e>
                      <m:sub>
                        <m:r>
                          <a:rPr lang="fr-CH" sz="2800" i="1">
                            <a:latin typeface="Cambria Math" panose="02040503050406030204" pitchFamily="18" charset="0"/>
                          </a:rPr>
                          <m:t>𝑖𝑗</m:t>
                        </m:r>
                      </m:sub>
                      <m:sup>
                        <m:r>
                          <a:rPr lang="fr-CH" sz="2800" i="1">
                            <a:latin typeface="Cambria Math" panose="02040503050406030204" pitchFamily="18" charset="0"/>
                          </a:rPr>
                          <m:t>2</m:t>
                        </m:r>
                      </m:sup>
                    </m:sSubSup>
                    <m:r>
                      <a:rPr lang="fr-CH" sz="2800" b="0" i="0">
                        <a:latin typeface="Cambria Math" panose="02040503050406030204" pitchFamily="18" charset="0"/>
                      </a:rPr>
                      <m:t>=−</m:t>
                    </m:r>
                  </m:oMath>
                </a14:m>
                <a:r>
                  <a:rPr lang="en-US" sz="2800" dirty="0"/>
                  <a:t>2</a:t>
                </a:r>
                <a:r>
                  <a:rPr lang="fr-CH" sz="2800" dirty="0"/>
                  <a:t> </a:t>
                </a:r>
                <a14:m>
                  <m:oMath xmlns:m="http://schemas.openxmlformats.org/officeDocument/2006/math">
                    <m:d>
                      <m:dPr>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i="1">
                                <a:latin typeface="Cambria Math" panose="02040503050406030204" pitchFamily="18" charset="0"/>
                              </a:rPr>
                              <m:t>𝑟</m:t>
                            </m:r>
                          </m:e>
                          <m:sub>
                            <m:r>
                              <a:rPr lang="fr-CH" sz="2800" i="1">
                                <a:latin typeface="Cambria Math" panose="02040503050406030204" pitchFamily="18" charset="0"/>
                              </a:rPr>
                              <m:t>𝑖𝑗</m:t>
                            </m:r>
                          </m:sub>
                        </m:sSub>
                        <m:r>
                          <a:rPr lang="fr-CH" sz="2800" i="1">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fr-CH" sz="2800" i="1">
                                    <a:latin typeface="Cambria Math" panose="02040503050406030204" pitchFamily="18" charset="0"/>
                                  </a:rPr>
                                  <m:t>𝑟</m:t>
                                </m:r>
                              </m:e>
                            </m:acc>
                          </m:e>
                          <m:sub>
                            <m:r>
                              <a:rPr lang="fr-CH" sz="2800" i="1">
                                <a:latin typeface="Cambria Math" panose="02040503050406030204" pitchFamily="18" charset="0"/>
                              </a:rPr>
                              <m:t>𝑖𝑗</m:t>
                            </m:r>
                          </m:sub>
                        </m:sSub>
                      </m:e>
                    </m:d>
                  </m:oMath>
                </a14:m>
                <a:r>
                  <a:rPr lang="fr-CH" sz="2800" dirty="0"/>
                  <a:t>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r>
                      <a:rPr lang="fr-CH" sz="2800" b="0" i="1">
                        <a:latin typeface="Cambria Math" panose="02040503050406030204" pitchFamily="18" charset="0"/>
                      </a:rPr>
                      <m:t>=</m:t>
                    </m:r>
                    <m:r>
                      <a:rPr lang="fr-CH" sz="2800" i="1">
                        <a:latin typeface="Cambria Math" panose="02040503050406030204" pitchFamily="18" charset="0"/>
                      </a:rPr>
                      <m:t>−2</m:t>
                    </m:r>
                    <m:sSub>
                      <m:sSubPr>
                        <m:ctrlPr>
                          <a:rPr lang="fr-CH" sz="2800" i="1">
                            <a:latin typeface="Cambria Math" panose="02040503050406030204" pitchFamily="18" charset="0"/>
                          </a:rPr>
                        </m:ctrlPr>
                      </m:sSubPr>
                      <m:e>
                        <m:r>
                          <a:rPr lang="fr-CH" sz="2800" i="1">
                            <a:latin typeface="Cambria Math" panose="02040503050406030204" pitchFamily="18" charset="0"/>
                          </a:rPr>
                          <m:t>𝑒</m:t>
                        </m:r>
                      </m:e>
                      <m:sub>
                        <m:r>
                          <a:rPr lang="fr-CH" sz="2800" i="1">
                            <a:latin typeface="Cambria Math" panose="02040503050406030204" pitchFamily="18" charset="0"/>
                          </a:rPr>
                          <m:t>𝑖𝑗</m:t>
                        </m:r>
                      </m:sub>
                    </m:sSub>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oMath>
                </a14:m>
                <a:endParaRPr lang="en-US" sz="2800" dirty="0"/>
              </a:p>
              <a:p>
                <a:endParaRPr lang="en-US" sz="2800" dirty="0"/>
              </a:p>
            </p:txBody>
          </p:sp>
        </mc:Choice>
        <mc:Fallback xmlns="">
          <p:sp>
            <p:nvSpPr>
              <p:cNvPr id="3" name="Content Placeholder 2">
                <a:extLst>
                  <a:ext uri="{FF2B5EF4-FFF2-40B4-BE49-F238E27FC236}">
                    <a16:creationId xmlns:a16="http://schemas.microsoft.com/office/drawing/2014/main" id="{7D42BEAB-457E-504B-8295-3E8013FF526A}"/>
                  </a:ext>
                </a:extLst>
              </p:cNvPr>
              <p:cNvSpPr>
                <a:spLocks noGrp="1" noRot="1" noChangeAspect="1" noMove="1" noResize="1" noEditPoints="1" noAdjustHandles="1" noChangeArrowheads="1" noChangeShapeType="1" noTextEdit="1"/>
              </p:cNvSpPr>
              <p:nvPr>
                <p:ph idx="1"/>
              </p:nvPr>
            </p:nvSpPr>
            <p:spPr>
              <a:blipFill>
                <a:blip r:embed="rId3"/>
                <a:stretch>
                  <a:fillRect l="-1374" t="-15365"/>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E1BD7E1F-5F16-4147-8438-64BDA7BCA965}"/>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6334742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76DE1-64AF-DD49-8699-05393197FAA3}"/>
              </a:ext>
            </a:extLst>
          </p:cNvPr>
          <p:cNvSpPr>
            <a:spLocks noGrp="1"/>
          </p:cNvSpPr>
          <p:nvPr>
            <p:ph type="title"/>
          </p:nvPr>
        </p:nvSpPr>
        <p:spPr/>
        <p:txBody>
          <a:bodyPr/>
          <a:lstStyle/>
          <a:p>
            <a:r>
              <a:rPr lang="en-US"/>
              <a:t>Stochastic Gradient Descent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9AEF63-D1ED-D242-84DA-5AA1888115B2}"/>
                  </a:ext>
                </a:extLst>
              </p:cNvPr>
              <p:cNvSpPr>
                <a:spLocks noGrp="1"/>
              </p:cNvSpPr>
              <p:nvPr>
                <p:ph idx="1"/>
              </p:nvPr>
            </p:nvSpPr>
            <p:spPr/>
            <p:txBody>
              <a:bodyPr/>
              <a:lstStyle/>
              <a:p>
                <a:r>
                  <a:rPr lang="fr-CH" sz="2800" dirty="0"/>
                  <a:t>Update </a:t>
                </a:r>
                <a:r>
                  <a:rPr lang="fr-CH" sz="2800" dirty="0" err="1"/>
                  <a:t>rule</a:t>
                </a:r>
                <a:r>
                  <a:rPr lang="fr-CH" sz="2800" dirty="0"/>
                  <a:t>: for </a:t>
                </a:r>
                <a:r>
                  <a:rPr lang="fr-CH" sz="2800" dirty="0" err="1"/>
                  <a:t>some</a:t>
                </a:r>
                <a:r>
                  <a:rPr lang="fr-CH" sz="2800" dirty="0"/>
                  <a:t> </a:t>
                </a:r>
                <a:r>
                  <a:rPr lang="fr-CH" sz="2800" dirty="0" err="1"/>
                  <a:t>random</a:t>
                </a:r>
                <a:r>
                  <a:rPr lang="fr-CH" sz="2800" dirty="0"/>
                  <a:t> pair </a:t>
                </a:r>
                <a14:m>
                  <m:oMath xmlns:m="http://schemas.openxmlformats.org/officeDocument/2006/math">
                    <m:r>
                      <a:rPr lang="fr-CH" sz="2800" i="1">
                        <a:latin typeface="Cambria Math" panose="02040503050406030204" pitchFamily="18" charset="0"/>
                      </a:rPr>
                      <m:t>𝑖</m:t>
                    </m:r>
                    <m:r>
                      <a:rPr lang="fr-CH" sz="2800" b="0" i="1">
                        <a:latin typeface="Cambria Math" panose="02040503050406030204" pitchFamily="18" charset="0"/>
                      </a:rPr>
                      <m:t>,</m:t>
                    </m:r>
                    <m:r>
                      <a:rPr lang="fr-CH" sz="2800" i="1">
                        <a:latin typeface="Cambria Math" panose="02040503050406030204" pitchFamily="18" charset="0"/>
                      </a:rPr>
                      <m:t>𝑗</m:t>
                    </m:r>
                  </m:oMath>
                </a14:m>
                <a:endParaRPr lang="fr-CH" sz="2800" dirty="0"/>
              </a:p>
              <a:p>
                <a:pPr algn="ct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r>
                      <a:rPr lang="fr-CH" sz="2800" b="0" i="1">
                        <a:latin typeface="Cambria Math" panose="02040503050406030204" pitchFamily="18" charset="0"/>
                      </a:rPr>
                      <m:t>:=</m:t>
                    </m:r>
                  </m:oMath>
                </a14:m>
                <a:r>
                  <a:rPr lang="fr-CH" sz="2800" dirty="0"/>
                  <a:t>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r>
                      <a:rPr lang="fr-CH" sz="2800" b="0" i="1">
                        <a:latin typeface="Cambria Math" panose="02040503050406030204" pitchFamily="18" charset="0"/>
                      </a:rPr>
                      <m:t>−</m:t>
                    </m:r>
                    <m:r>
                      <a:rPr lang="fr-CH" sz="2800" b="0" i="1">
                        <a:latin typeface="Cambria Math" panose="02040503050406030204" pitchFamily="18" charset="0"/>
                        <a:ea typeface="Cambria Math" panose="02040503050406030204" pitchFamily="18" charset="0"/>
                      </a:rPr>
                      <m:t>𝛼</m:t>
                    </m:r>
                    <m:f>
                      <m:fPr>
                        <m:ctrlPr>
                          <a:rPr lang="en-US" sz="2800" i="1">
                            <a:latin typeface="Cambria Math" panose="02040503050406030204" pitchFamily="18" charset="0"/>
                          </a:rPr>
                        </m:ctrlPr>
                      </m:fPr>
                      <m:num>
                        <m:r>
                          <a:rPr lang="en-US" sz="2800" i="1">
                            <a:latin typeface="Cambria Math" panose="02040503050406030204" pitchFamily="18" charset="0"/>
                          </a:rPr>
                          <m:t>𝜕</m:t>
                        </m:r>
                      </m:num>
                      <m:den>
                        <m:r>
                          <a:rPr lang="en-US" sz="2800" i="1">
                            <a:latin typeface="Cambria Math" panose="02040503050406030204" pitchFamily="18" charset="0"/>
                          </a:rPr>
                          <m:t>𝜕</m:t>
                        </m:r>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den>
                    </m:f>
                    <m:r>
                      <m:rPr>
                        <m:nor/>
                      </m:rPr>
                      <a:rPr lang="en-US" sz="2800"/>
                      <m:t> </m:t>
                    </m:r>
                    <m:sSubSup>
                      <m:sSubSupPr>
                        <m:ctrlPr>
                          <a:rPr lang="en-US" sz="2800" i="1">
                            <a:latin typeface="Cambria Math" panose="02040503050406030204" pitchFamily="18" charset="0"/>
                          </a:rPr>
                        </m:ctrlPr>
                      </m:sSubSupPr>
                      <m:e>
                        <m:r>
                          <a:rPr lang="fr-CH" sz="2800" i="1">
                            <a:latin typeface="Cambria Math" panose="02040503050406030204" pitchFamily="18" charset="0"/>
                          </a:rPr>
                          <m:t>𝑒</m:t>
                        </m:r>
                      </m:e>
                      <m:sub>
                        <m:r>
                          <a:rPr lang="fr-CH" sz="2800" i="1">
                            <a:latin typeface="Cambria Math" panose="02040503050406030204" pitchFamily="18" charset="0"/>
                          </a:rPr>
                          <m:t>𝑖𝑗</m:t>
                        </m:r>
                      </m:sub>
                      <m:sup>
                        <m:r>
                          <a:rPr lang="fr-CH" sz="2800" i="1">
                            <a:latin typeface="Cambria Math" panose="02040503050406030204" pitchFamily="18" charset="0"/>
                          </a:rPr>
                          <m:t>2</m:t>
                        </m:r>
                      </m:sup>
                    </m:sSubSup>
                    <m:r>
                      <a:rPr lang="fr-CH" sz="2800" b="0" i="0">
                        <a:latin typeface="Cambria Math" panose="02040503050406030204" pitchFamily="18" charset="0"/>
                      </a:rPr>
                      <m:t>=</m:t>
                    </m:r>
                  </m:oMath>
                </a14:m>
                <a:r>
                  <a:rPr lang="fr-CH" sz="2800" dirty="0"/>
                  <a:t>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r>
                      <a:rPr lang="fr-CH" sz="2800" i="1">
                        <a:latin typeface="Cambria Math" panose="02040503050406030204" pitchFamily="18" charset="0"/>
                      </a:rPr>
                      <m:t>+</m:t>
                    </m:r>
                    <m:r>
                      <a:rPr lang="fr-CH" sz="2800" b="0" i="1">
                        <a:latin typeface="Cambria Math" panose="02040503050406030204" pitchFamily="18" charset="0"/>
                      </a:rPr>
                      <m:t>2</m:t>
                    </m:r>
                    <m:r>
                      <a:rPr lang="fr-CH" sz="2800" i="1">
                        <a:latin typeface="Cambria Math" panose="02040503050406030204" pitchFamily="18" charset="0"/>
                        <a:ea typeface="Cambria Math" panose="02040503050406030204" pitchFamily="18" charset="0"/>
                      </a:rPr>
                      <m:t>𝛼</m:t>
                    </m:r>
                    <m:sSub>
                      <m:sSubPr>
                        <m:ctrlPr>
                          <a:rPr lang="fr-CH" sz="2800" i="1">
                            <a:latin typeface="Cambria Math" panose="02040503050406030204" pitchFamily="18" charset="0"/>
                          </a:rPr>
                        </m:ctrlPr>
                      </m:sSubPr>
                      <m:e>
                        <m:r>
                          <a:rPr lang="fr-CH" sz="2800" i="1">
                            <a:latin typeface="Cambria Math" panose="02040503050406030204" pitchFamily="18" charset="0"/>
                          </a:rPr>
                          <m:t>𝑒</m:t>
                        </m:r>
                      </m:e>
                      <m:sub>
                        <m:r>
                          <a:rPr lang="fr-CH" sz="2800" i="1">
                            <a:latin typeface="Cambria Math" panose="02040503050406030204" pitchFamily="18" charset="0"/>
                          </a:rPr>
                          <m:t>𝑖𝑗</m:t>
                        </m:r>
                      </m:sub>
                    </m:sSub>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oMath>
                </a14:m>
                <a:endParaRPr lang="en-US" sz="2800" dirty="0"/>
              </a:p>
              <a:p>
                <a:pPr algn="ct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r>
                      <a:rPr lang="fr-CH" sz="2800" b="0" i="0">
                        <a:latin typeface="Cambria Math" panose="02040503050406030204" pitchFamily="18" charset="0"/>
                      </a:rPr>
                      <m:t>:=</m:t>
                    </m:r>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r>
                      <a:rPr lang="fr-CH" sz="2800" b="0" i="1">
                        <a:latin typeface="Cambria Math" panose="02040503050406030204" pitchFamily="18" charset="0"/>
                      </a:rPr>
                      <m:t>−</m:t>
                    </m:r>
                    <m:r>
                      <a:rPr lang="fr-CH" sz="2800" i="1">
                        <a:latin typeface="Cambria Math" panose="02040503050406030204" pitchFamily="18" charset="0"/>
                        <a:ea typeface="Cambria Math" panose="02040503050406030204" pitchFamily="18" charset="0"/>
                      </a:rPr>
                      <m:t>𝛼</m:t>
                    </m:r>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num>
                      <m:den>
                        <m:r>
                          <a:rPr lang="en-US" sz="2800" i="1">
                            <a:latin typeface="Cambria Math" panose="02040503050406030204" pitchFamily="18" charset="0"/>
                          </a:rPr>
                          <m:t>𝜕</m:t>
                        </m:r>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den>
                    </m:f>
                  </m:oMath>
                </a14:m>
                <a:r>
                  <a:rPr lang="en-US" sz="2800" dirty="0"/>
                  <a:t> </a:t>
                </a:r>
                <a14:m>
                  <m:oMath xmlns:m="http://schemas.openxmlformats.org/officeDocument/2006/math">
                    <m:sSubSup>
                      <m:sSubSupPr>
                        <m:ctrlPr>
                          <a:rPr lang="en-US" sz="2800" i="1">
                            <a:latin typeface="Cambria Math" panose="02040503050406030204" pitchFamily="18" charset="0"/>
                          </a:rPr>
                        </m:ctrlPr>
                      </m:sSubSupPr>
                      <m:e>
                        <m:r>
                          <a:rPr lang="fr-CH" sz="2800" i="1">
                            <a:latin typeface="Cambria Math" panose="02040503050406030204" pitchFamily="18" charset="0"/>
                          </a:rPr>
                          <m:t>𝑒</m:t>
                        </m:r>
                      </m:e>
                      <m:sub>
                        <m:r>
                          <a:rPr lang="fr-CH" sz="2800" i="1">
                            <a:latin typeface="Cambria Math" panose="02040503050406030204" pitchFamily="18" charset="0"/>
                          </a:rPr>
                          <m:t>𝑖𝑗</m:t>
                        </m:r>
                      </m:sub>
                      <m:sup>
                        <m:r>
                          <a:rPr lang="fr-CH" sz="2800" i="1">
                            <a:latin typeface="Cambria Math" panose="02040503050406030204" pitchFamily="18" charset="0"/>
                          </a:rPr>
                          <m:t>2</m:t>
                        </m:r>
                      </m:sup>
                    </m:sSubSup>
                    <m:r>
                      <a:rPr lang="fr-CH" sz="2800" b="0" i="0">
                        <a:latin typeface="Cambria Math" panose="02040503050406030204" pitchFamily="18" charset="0"/>
                      </a:rPr>
                      <m:t>=</m:t>
                    </m:r>
                  </m:oMath>
                </a14:m>
                <a:r>
                  <a:rPr lang="fr-CH" sz="2800" dirty="0"/>
                  <a:t>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oMath>
                </a14:m>
                <a:r>
                  <a:rPr lang="en-US" sz="2800" dirty="0"/>
                  <a:t>+</a:t>
                </a:r>
                <a:r>
                  <a:rPr lang="fr-CH" sz="2800" dirty="0"/>
                  <a:t> </a:t>
                </a:r>
                <a14:m>
                  <m:oMath xmlns:m="http://schemas.openxmlformats.org/officeDocument/2006/math">
                    <m:r>
                      <a:rPr lang="fr-CH" sz="2800" i="1">
                        <a:latin typeface="Cambria Math" panose="02040503050406030204" pitchFamily="18" charset="0"/>
                      </a:rPr>
                      <m:t>2</m:t>
                    </m:r>
                    <m:r>
                      <a:rPr lang="fr-CH" sz="2800" i="1">
                        <a:latin typeface="Cambria Math" panose="02040503050406030204" pitchFamily="18" charset="0"/>
                        <a:ea typeface="Cambria Math" panose="02040503050406030204" pitchFamily="18" charset="0"/>
                      </a:rPr>
                      <m:t>𝛼</m:t>
                    </m:r>
                    <m:sSub>
                      <m:sSubPr>
                        <m:ctrlPr>
                          <a:rPr lang="fr-CH" sz="2800" i="1">
                            <a:latin typeface="Cambria Math" panose="02040503050406030204" pitchFamily="18" charset="0"/>
                          </a:rPr>
                        </m:ctrlPr>
                      </m:sSubPr>
                      <m:e>
                        <m:r>
                          <a:rPr lang="fr-CH" sz="2800" i="1">
                            <a:latin typeface="Cambria Math" panose="02040503050406030204" pitchFamily="18" charset="0"/>
                          </a:rPr>
                          <m:t>𝑒</m:t>
                        </m:r>
                      </m:e>
                      <m:sub>
                        <m:r>
                          <a:rPr lang="fr-CH" sz="2800" i="1">
                            <a:latin typeface="Cambria Math" panose="02040503050406030204" pitchFamily="18" charset="0"/>
                          </a:rPr>
                          <m:t>𝑖𝑗</m:t>
                        </m:r>
                      </m:sub>
                    </m:sSub>
                  </m:oMath>
                </a14:m>
                <a:r>
                  <a:rPr lang="fr-CH" sz="2800" dirty="0"/>
                  <a:t>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oMath>
                </a14:m>
                <a:endParaRPr lang="en-US" sz="2800" dirty="0"/>
              </a:p>
              <a:p>
                <a:endParaRPr lang="en-US" sz="2800" dirty="0"/>
              </a:p>
              <a:p>
                <a:r>
                  <a:rPr lang="en-US" sz="2800" dirty="0"/>
                  <a:t>Repeat until error is small</a:t>
                </a:r>
              </a:p>
              <a:p>
                <a:r>
                  <a:rPr lang="en-US" sz="2800" dirty="0"/>
                  <a:t>Needs only to be computed for ratings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𝑟</m:t>
                        </m:r>
                      </m:e>
                      <m:sub>
                        <m:r>
                          <a:rPr lang="fr-CH" sz="2800" i="1">
                            <a:latin typeface="Cambria Math" panose="02040503050406030204" pitchFamily="18" charset="0"/>
                          </a:rPr>
                          <m:t>𝑖𝑗</m:t>
                        </m:r>
                      </m:sub>
                    </m:sSub>
                  </m:oMath>
                </a14:m>
                <a:r>
                  <a:rPr lang="en-US" sz="2800" dirty="0"/>
                  <a:t> that exist! </a:t>
                </a:r>
              </a:p>
            </p:txBody>
          </p:sp>
        </mc:Choice>
        <mc:Fallback xmlns="">
          <p:sp>
            <p:nvSpPr>
              <p:cNvPr id="3" name="Content Placeholder 2">
                <a:extLst>
                  <a:ext uri="{FF2B5EF4-FFF2-40B4-BE49-F238E27FC236}">
                    <a16:creationId xmlns:a16="http://schemas.microsoft.com/office/drawing/2014/main" id="{B29AEF63-D1ED-D242-84DA-5AA1888115B2}"/>
                  </a:ext>
                </a:extLst>
              </p:cNvPr>
              <p:cNvSpPr>
                <a:spLocks noGrp="1" noRot="1" noChangeAspect="1" noMove="1" noResize="1" noEditPoints="1" noAdjustHandles="1" noChangeArrowheads="1" noChangeShapeType="1" noTextEdit="1"/>
              </p:cNvSpPr>
              <p:nvPr>
                <p:ph idx="1"/>
              </p:nvPr>
            </p:nvSpPr>
            <p:spPr>
              <a:blipFill>
                <a:blip r:embed="rId3"/>
                <a:stretch>
                  <a:fillRect l="-1374" t="-125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0A1369D1-DDC4-874E-8F32-A9724A55FDF4}"/>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4372332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D877-76EB-D748-8804-BF9A8343ADF7}"/>
              </a:ext>
            </a:extLst>
          </p:cNvPr>
          <p:cNvSpPr>
            <a:spLocks noGrp="1"/>
          </p:cNvSpPr>
          <p:nvPr>
            <p:ph type="title"/>
          </p:nvPr>
        </p:nvSpPr>
        <p:spPr/>
        <p:txBody>
          <a:bodyPr/>
          <a:lstStyle/>
          <a:p>
            <a:r>
              <a:rPr lang="en-US"/>
              <a:t>Regularization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475321-94D2-4640-92F0-14F30184F01A}"/>
                  </a:ext>
                </a:extLst>
              </p:cNvPr>
              <p:cNvSpPr>
                <a:spLocks noGrp="1"/>
              </p:cNvSpPr>
              <p:nvPr>
                <p:ph idx="1"/>
              </p:nvPr>
            </p:nvSpPr>
            <p:spPr/>
            <p:txBody>
              <a:bodyPr/>
              <a:lstStyle/>
              <a:p>
                <a:r>
                  <a:rPr lang="en-US" sz="2800"/>
                  <a:t>In order to avoid overfitting</a:t>
                </a:r>
              </a:p>
              <a:p>
                <a:pPr/>
                <a14:m>
                  <m:oMathPara xmlns:m="http://schemas.openxmlformats.org/officeDocument/2006/math">
                    <m:oMathParaPr>
                      <m:jc m:val="centerGroup"/>
                    </m:oMathParaPr>
                    <m:oMath xmlns:m="http://schemas.openxmlformats.org/officeDocument/2006/math">
                      <m:sSubSup>
                        <m:sSubSupPr>
                          <m:ctrlPr>
                            <a:rPr lang="en-US" sz="2800" i="1">
                              <a:latin typeface="Cambria Math" panose="02040503050406030204" pitchFamily="18" charset="0"/>
                            </a:rPr>
                          </m:ctrlPr>
                        </m:sSubSupPr>
                        <m:e>
                          <m:r>
                            <a:rPr lang="fr-CH" sz="2800" i="1">
                              <a:latin typeface="Cambria Math" panose="02040503050406030204" pitchFamily="18" charset="0"/>
                            </a:rPr>
                            <m:t>𝑒</m:t>
                          </m:r>
                        </m:e>
                        <m:sub>
                          <m:r>
                            <a:rPr lang="fr-CH" sz="2800" i="1">
                              <a:latin typeface="Cambria Math" panose="02040503050406030204" pitchFamily="18" charset="0"/>
                            </a:rPr>
                            <m:t>𝑖𝑗</m:t>
                          </m:r>
                        </m:sub>
                        <m:sup>
                          <m:r>
                            <a:rPr lang="fr-CH" sz="2800" i="1">
                              <a:latin typeface="Cambria Math" panose="02040503050406030204" pitchFamily="18" charset="0"/>
                            </a:rPr>
                            <m:t>2</m:t>
                          </m:r>
                        </m:sup>
                      </m:sSubSup>
                      <m:r>
                        <a:rPr lang="fr-CH" sz="2800" i="1">
                          <a:latin typeface="Cambria Math" panose="02040503050406030204" pitchFamily="18" charset="0"/>
                        </a:rPr>
                        <m:t>=</m:t>
                      </m:r>
                      <m:sSup>
                        <m:sSupPr>
                          <m:ctrlPr>
                            <a:rPr lang="fr-CH" sz="2800" i="1">
                              <a:latin typeface="Cambria Math" panose="02040503050406030204" pitchFamily="18" charset="0"/>
                            </a:rPr>
                          </m:ctrlPr>
                        </m:sSupPr>
                        <m:e>
                          <m:d>
                            <m:dPr>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i="1">
                                      <a:latin typeface="Cambria Math" panose="02040503050406030204" pitchFamily="18" charset="0"/>
                                    </a:rPr>
                                    <m:t> </m:t>
                                  </m:r>
                                  <m:r>
                                    <a:rPr lang="fr-CH" sz="2800" i="1">
                                      <a:latin typeface="Cambria Math" panose="02040503050406030204" pitchFamily="18" charset="0"/>
                                    </a:rPr>
                                    <m:t>𝑟</m:t>
                                  </m:r>
                                </m:e>
                                <m:sub>
                                  <m:r>
                                    <a:rPr lang="fr-CH" sz="2800" i="1">
                                      <a:latin typeface="Cambria Math" panose="02040503050406030204" pitchFamily="18" charset="0"/>
                                    </a:rPr>
                                    <m:t>𝑖𝑗</m:t>
                                  </m:r>
                                </m:sub>
                              </m:sSub>
                              <m:r>
                                <a:rPr lang="fr-CH" sz="2800" i="1">
                                  <a:latin typeface="Cambria Math" panose="02040503050406030204" pitchFamily="18" charset="0"/>
                                </a:rPr>
                                <m:t>−</m:t>
                              </m:r>
                              <m:nary>
                                <m:naryPr>
                                  <m:chr m:val="∑"/>
                                  <m:ctrlPr>
                                    <a:rPr lang="fr-CH" sz="2800" i="1">
                                      <a:latin typeface="Cambria Math" panose="02040503050406030204" pitchFamily="18" charset="0"/>
                                    </a:rPr>
                                  </m:ctrlPr>
                                </m:naryPr>
                                <m:sub>
                                  <m:r>
                                    <m:rPr>
                                      <m:brk m:alnAt="23"/>
                                    </m:rPr>
                                    <a:rPr lang="fr-CH" sz="2800" i="1">
                                      <a:latin typeface="Cambria Math" panose="02040503050406030204" pitchFamily="18" charset="0"/>
                                    </a:rPr>
                                    <m:t>𝑘</m:t>
                                  </m:r>
                                  <m:r>
                                    <a:rPr lang="fr-CH" sz="2800" i="1">
                                      <a:latin typeface="Cambria Math" panose="02040503050406030204" pitchFamily="18" charset="0"/>
                                    </a:rPr>
                                    <m:t>=1</m:t>
                                  </m:r>
                                </m:sub>
                                <m:sup>
                                  <m:r>
                                    <a:rPr lang="fr-CH" sz="2800" i="1">
                                      <a:latin typeface="Cambria Math" panose="02040503050406030204" pitchFamily="18" charset="0"/>
                                    </a:rPr>
                                    <m:t>𝐾</m:t>
                                  </m:r>
                                </m:sup>
                                <m:e>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e>
                              </m:nary>
                            </m:e>
                          </m:d>
                        </m:e>
                        <m:sup>
                          <m:r>
                            <a:rPr lang="fr-CH" sz="2800" i="1">
                              <a:latin typeface="Cambria Math" panose="02040503050406030204" pitchFamily="18" charset="0"/>
                            </a:rPr>
                            <m:t>2</m:t>
                          </m:r>
                        </m:sup>
                      </m:sSup>
                      <m:r>
                        <a:rPr lang="fr-CH" sz="2800" b="0" i="1">
                          <a:latin typeface="Cambria Math" panose="02040503050406030204" pitchFamily="18" charset="0"/>
                        </a:rPr>
                        <m:t>+</m:t>
                      </m:r>
                      <m:r>
                        <a:rPr lang="fr-CH" sz="2800" b="0" i="1">
                          <a:latin typeface="Cambria Math" panose="02040503050406030204" pitchFamily="18" charset="0"/>
                          <a:ea typeface="Cambria Math" panose="02040503050406030204" pitchFamily="18" charset="0"/>
                        </a:rPr>
                        <m:t>𝜆</m:t>
                      </m:r>
                      <m:d>
                        <m:dPr>
                          <m:ctrlPr>
                            <a:rPr lang="fr-CH" sz="2800" b="0" i="1">
                              <a:latin typeface="Cambria Math" panose="02040503050406030204" pitchFamily="18" charset="0"/>
                              <a:ea typeface="Cambria Math" panose="02040503050406030204" pitchFamily="18" charset="0"/>
                            </a:rPr>
                          </m:ctrlPr>
                        </m:dPr>
                        <m:e>
                          <m:sSup>
                            <m:sSupPr>
                              <m:ctrlPr>
                                <a:rPr lang="fr-CH" sz="2800" i="1">
                                  <a:latin typeface="Cambria Math" panose="02040503050406030204" pitchFamily="18" charset="0"/>
                                  <a:ea typeface="Cambria Math" panose="02040503050406030204" pitchFamily="18" charset="0"/>
                                </a:rPr>
                              </m:ctrlPr>
                            </m:sSupPr>
                            <m:e>
                              <m:d>
                                <m:dPr>
                                  <m:begChr m:val="‖"/>
                                  <m:endChr m:val="‖"/>
                                  <m:ctrlPr>
                                    <a:rPr lang="fr-CH" sz="2800" i="1">
                                      <a:latin typeface="Cambria Math" panose="02040503050406030204" pitchFamily="18" charset="0"/>
                                      <a:ea typeface="Cambria Math" panose="02040503050406030204" pitchFamily="18" charset="0"/>
                                    </a:rPr>
                                  </m:ctrlPr>
                                </m:dPr>
                                <m:e>
                                  <m:r>
                                    <a:rPr lang="fr-CH" sz="2800" b="0" i="1">
                                      <a:latin typeface="Cambria Math" panose="02040503050406030204" pitchFamily="18" charset="0"/>
                                      <a:ea typeface="Cambria Math" panose="02040503050406030204" pitchFamily="18" charset="0"/>
                                    </a:rPr>
                                    <m:t>𝑃</m:t>
                                  </m:r>
                                </m:e>
                              </m:d>
                            </m:e>
                            <m:sup>
                              <m:r>
                                <a:rPr lang="fr-CH" sz="2800" b="0" i="1">
                                  <a:latin typeface="Cambria Math" panose="02040503050406030204" pitchFamily="18" charset="0"/>
                                  <a:ea typeface="Cambria Math" panose="02040503050406030204" pitchFamily="18" charset="0"/>
                                </a:rPr>
                                <m:t>2</m:t>
                              </m:r>
                            </m:sup>
                          </m:sSup>
                          <m:r>
                            <a:rPr lang="fr-CH" sz="2800" b="0" i="1">
                              <a:latin typeface="Cambria Math" panose="02040503050406030204" pitchFamily="18" charset="0"/>
                              <a:ea typeface="Cambria Math" panose="02040503050406030204" pitchFamily="18" charset="0"/>
                            </a:rPr>
                            <m:t>+</m:t>
                          </m:r>
                          <m:sSup>
                            <m:sSupPr>
                              <m:ctrlPr>
                                <a:rPr lang="fr-CH" sz="2800" i="1">
                                  <a:latin typeface="Cambria Math" panose="02040503050406030204" pitchFamily="18" charset="0"/>
                                  <a:ea typeface="Cambria Math" panose="02040503050406030204" pitchFamily="18" charset="0"/>
                                </a:rPr>
                              </m:ctrlPr>
                            </m:sSupPr>
                            <m:e>
                              <m:d>
                                <m:dPr>
                                  <m:begChr m:val="‖"/>
                                  <m:endChr m:val="‖"/>
                                  <m:ctrlPr>
                                    <a:rPr lang="fr-CH" sz="2800" i="1">
                                      <a:latin typeface="Cambria Math" panose="02040503050406030204" pitchFamily="18" charset="0"/>
                                      <a:ea typeface="Cambria Math" panose="02040503050406030204" pitchFamily="18" charset="0"/>
                                    </a:rPr>
                                  </m:ctrlPr>
                                </m:dPr>
                                <m:e>
                                  <m:r>
                                    <a:rPr lang="fr-CH" sz="2800" b="0" i="1">
                                      <a:latin typeface="Cambria Math" panose="02040503050406030204" pitchFamily="18" charset="0"/>
                                      <a:ea typeface="Cambria Math" panose="02040503050406030204" pitchFamily="18" charset="0"/>
                                    </a:rPr>
                                    <m:t>𝑄</m:t>
                                  </m:r>
                                </m:e>
                              </m:d>
                            </m:e>
                            <m:sup>
                              <m:r>
                                <a:rPr lang="fr-CH" sz="2800" i="1">
                                  <a:latin typeface="Cambria Math" panose="02040503050406030204" pitchFamily="18" charset="0"/>
                                  <a:ea typeface="Cambria Math" panose="02040503050406030204" pitchFamily="18" charset="0"/>
                                </a:rPr>
                                <m:t>2</m:t>
                              </m:r>
                            </m:sup>
                          </m:sSup>
                        </m:e>
                      </m:d>
                    </m:oMath>
                  </m:oMathPara>
                </a14:m>
                <a:endParaRPr lang="en-US" sz="2800"/>
              </a:p>
              <a:p>
                <a:r>
                  <a:rPr lang="en-US" sz="2800"/>
                  <a:t>And then</a:t>
                </a:r>
              </a:p>
              <a:p>
                <a:pPr algn="ct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oMath>
                </a14:m>
                <a:r>
                  <a:rPr lang="en-US" sz="2800"/>
                  <a:t>:=</a:t>
                </a:r>
                <a:r>
                  <a:rPr lang="fr-CH" sz="2800"/>
                  <a:t>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r>
                      <a:rPr lang="fr-CH" sz="2800" b="0" i="1">
                        <a:latin typeface="Cambria Math" panose="02040503050406030204" pitchFamily="18" charset="0"/>
                      </a:rPr>
                      <m:t>−</m:t>
                    </m:r>
                    <m:r>
                      <a:rPr lang="fr-CH" sz="2800" i="1">
                        <a:latin typeface="Cambria Math" panose="02040503050406030204" pitchFamily="18" charset="0"/>
                        <a:ea typeface="Cambria Math" panose="02040503050406030204" pitchFamily="18" charset="0"/>
                      </a:rPr>
                      <m:t>𝛼</m:t>
                    </m:r>
                    <m:f>
                      <m:fPr>
                        <m:ctrlPr>
                          <a:rPr lang="en-US" sz="2800" i="1">
                            <a:latin typeface="Cambria Math" panose="02040503050406030204" pitchFamily="18" charset="0"/>
                          </a:rPr>
                        </m:ctrlPr>
                      </m:fPr>
                      <m:num>
                        <m:r>
                          <a:rPr lang="en-US" sz="2800" i="1">
                            <a:latin typeface="Cambria Math" panose="02040503050406030204" pitchFamily="18" charset="0"/>
                          </a:rPr>
                          <m:t>𝜕</m:t>
                        </m:r>
                      </m:num>
                      <m:den>
                        <m:r>
                          <a:rPr lang="en-US" sz="2800" i="1">
                            <a:latin typeface="Cambria Math" panose="02040503050406030204" pitchFamily="18" charset="0"/>
                          </a:rPr>
                          <m:t>𝜕</m:t>
                        </m:r>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den>
                    </m:f>
                    <m:r>
                      <m:rPr>
                        <m:nor/>
                      </m:rPr>
                      <a:rPr lang="en-US" sz="2800"/>
                      <m:t> </m:t>
                    </m:r>
                    <m:sSubSup>
                      <m:sSubSupPr>
                        <m:ctrlPr>
                          <a:rPr lang="en-US" sz="2800" i="1">
                            <a:latin typeface="Cambria Math" panose="02040503050406030204" pitchFamily="18" charset="0"/>
                          </a:rPr>
                        </m:ctrlPr>
                      </m:sSubSupPr>
                      <m:e>
                        <m:r>
                          <a:rPr lang="fr-CH" sz="2800" i="1">
                            <a:latin typeface="Cambria Math" panose="02040503050406030204" pitchFamily="18" charset="0"/>
                          </a:rPr>
                          <m:t>𝑒</m:t>
                        </m:r>
                      </m:e>
                      <m:sub>
                        <m:r>
                          <a:rPr lang="fr-CH" sz="2800" i="1">
                            <a:latin typeface="Cambria Math" panose="02040503050406030204" pitchFamily="18" charset="0"/>
                          </a:rPr>
                          <m:t>𝑖𝑗</m:t>
                        </m:r>
                      </m:sub>
                      <m:sup>
                        <m:r>
                          <a:rPr lang="fr-CH" sz="2800" i="1">
                            <a:latin typeface="Cambria Math" panose="02040503050406030204" pitchFamily="18" charset="0"/>
                          </a:rPr>
                          <m:t>2</m:t>
                        </m:r>
                      </m:sup>
                    </m:sSubSup>
                  </m:oMath>
                </a14:m>
                <a:r>
                  <a:rPr lang="en-US" sz="2800"/>
                  <a:t>=</a:t>
                </a:r>
                <a:r>
                  <a:rPr lang="fr-CH" sz="2800"/>
                  <a:t>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r>
                      <a:rPr lang="fr-CH" sz="2800" i="1">
                        <a:latin typeface="Cambria Math" panose="02040503050406030204" pitchFamily="18" charset="0"/>
                      </a:rPr>
                      <m:t>+</m:t>
                    </m:r>
                    <m:r>
                      <a:rPr lang="fr-CH" sz="2800" b="0" i="1">
                        <a:latin typeface="Cambria Math" panose="02040503050406030204" pitchFamily="18" charset="0"/>
                      </a:rPr>
                      <m:t>2</m:t>
                    </m:r>
                    <m:r>
                      <a:rPr lang="fr-CH" sz="2800" i="1">
                        <a:latin typeface="Cambria Math" panose="02040503050406030204" pitchFamily="18" charset="0"/>
                        <a:ea typeface="Cambria Math" panose="02040503050406030204" pitchFamily="18" charset="0"/>
                      </a:rPr>
                      <m:t>𝛼</m:t>
                    </m:r>
                    <m:d>
                      <m:dPr>
                        <m:ctrlPr>
                          <a:rPr lang="fr-CH" sz="2800" i="1">
                            <a:latin typeface="Cambria Math" panose="02040503050406030204" pitchFamily="18" charset="0"/>
                            <a:ea typeface="Cambria Math" panose="02040503050406030204" pitchFamily="18" charset="0"/>
                          </a:rPr>
                        </m:ctrlPr>
                      </m:dPr>
                      <m:e>
                        <m:sSub>
                          <m:sSubPr>
                            <m:ctrlPr>
                              <a:rPr lang="fr-CH" sz="2800" i="1">
                                <a:latin typeface="Cambria Math" panose="02040503050406030204" pitchFamily="18" charset="0"/>
                              </a:rPr>
                            </m:ctrlPr>
                          </m:sSubPr>
                          <m:e>
                            <m:r>
                              <a:rPr lang="fr-CH" sz="2800" i="1">
                                <a:latin typeface="Cambria Math" panose="02040503050406030204" pitchFamily="18" charset="0"/>
                              </a:rPr>
                              <m:t>𝑒</m:t>
                            </m:r>
                          </m:e>
                          <m:sub>
                            <m:r>
                              <a:rPr lang="fr-CH" sz="2800" i="1">
                                <a:latin typeface="Cambria Math" panose="02040503050406030204" pitchFamily="18" charset="0"/>
                              </a:rPr>
                              <m:t>𝑖𝑗</m:t>
                            </m:r>
                          </m:sub>
                        </m:sSub>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r>
                          <a:rPr lang="fr-CH" sz="2800" i="1">
                            <a:latin typeface="Cambria Math" panose="02040503050406030204" pitchFamily="18" charset="0"/>
                          </a:rPr>
                          <m:t>−</m:t>
                        </m:r>
                        <m:r>
                          <a:rPr lang="fr-CH" sz="2800" i="1">
                            <a:latin typeface="Cambria Math" panose="02040503050406030204" pitchFamily="18" charset="0"/>
                            <a:ea typeface="Cambria Math" panose="02040503050406030204" pitchFamily="18" charset="0"/>
                          </a:rPr>
                          <m:t>𝜆</m:t>
                        </m:r>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e>
                    </m:d>
                  </m:oMath>
                </a14:m>
                <a:endParaRPr lang="en-US" sz="2800"/>
              </a:p>
              <a:p>
                <a:pPr algn="ct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oMath>
                </a14:m>
                <a:r>
                  <a:rPr lang="en-US" sz="2800"/>
                  <a:t>:=</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r>
                      <a:rPr lang="fr-CH" sz="2800" b="0" i="1">
                        <a:latin typeface="Cambria Math" panose="02040503050406030204" pitchFamily="18" charset="0"/>
                      </a:rPr>
                      <m:t>−</m:t>
                    </m:r>
                    <m:r>
                      <a:rPr lang="fr-CH" sz="2800" i="1">
                        <a:latin typeface="Cambria Math" panose="02040503050406030204" pitchFamily="18" charset="0"/>
                        <a:ea typeface="Cambria Math" panose="02040503050406030204" pitchFamily="18" charset="0"/>
                      </a:rPr>
                      <m:t>𝛼</m:t>
                    </m:r>
                  </m:oMath>
                </a14:m>
                <a:r>
                  <a:rPr lang="en-US" sz="280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num>
                      <m:den>
                        <m:r>
                          <a:rPr lang="en-US" sz="2800" i="1">
                            <a:latin typeface="Cambria Math" panose="02040503050406030204" pitchFamily="18" charset="0"/>
                          </a:rPr>
                          <m:t>𝜕</m:t>
                        </m:r>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den>
                    </m:f>
                  </m:oMath>
                </a14:m>
                <a:r>
                  <a:rPr lang="en-US" sz="2800"/>
                  <a:t> </a:t>
                </a:r>
                <a14:m>
                  <m:oMath xmlns:m="http://schemas.openxmlformats.org/officeDocument/2006/math">
                    <m:sSubSup>
                      <m:sSubSupPr>
                        <m:ctrlPr>
                          <a:rPr lang="en-US" sz="2800" i="1">
                            <a:latin typeface="Cambria Math" panose="02040503050406030204" pitchFamily="18" charset="0"/>
                          </a:rPr>
                        </m:ctrlPr>
                      </m:sSubSupPr>
                      <m:e>
                        <m:r>
                          <a:rPr lang="fr-CH" sz="2800" i="1">
                            <a:latin typeface="Cambria Math" panose="02040503050406030204" pitchFamily="18" charset="0"/>
                          </a:rPr>
                          <m:t>𝑒</m:t>
                        </m:r>
                      </m:e>
                      <m:sub>
                        <m:r>
                          <a:rPr lang="fr-CH" sz="2800" i="1">
                            <a:latin typeface="Cambria Math" panose="02040503050406030204" pitchFamily="18" charset="0"/>
                          </a:rPr>
                          <m:t>𝑖𝑗</m:t>
                        </m:r>
                      </m:sub>
                      <m:sup>
                        <m:r>
                          <a:rPr lang="fr-CH" sz="2800" i="1">
                            <a:latin typeface="Cambria Math" panose="02040503050406030204" pitchFamily="18" charset="0"/>
                          </a:rPr>
                          <m:t>2</m:t>
                        </m:r>
                      </m:sup>
                    </m:sSubSup>
                  </m:oMath>
                </a14:m>
                <a:r>
                  <a:rPr lang="en-US" sz="2800"/>
                  <a:t>=</a:t>
                </a:r>
                <a:r>
                  <a:rPr lang="fr-CH" sz="2800"/>
                  <a:t>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oMath>
                </a14:m>
                <a:r>
                  <a:rPr lang="en-US" sz="2800"/>
                  <a:t>+</a:t>
                </a:r>
                <a:r>
                  <a:rPr lang="fr-CH" sz="2800"/>
                  <a:t> </a:t>
                </a:r>
                <a14:m>
                  <m:oMath xmlns:m="http://schemas.openxmlformats.org/officeDocument/2006/math">
                    <m:r>
                      <a:rPr lang="fr-CH" sz="2800" i="1">
                        <a:latin typeface="Cambria Math" panose="02040503050406030204" pitchFamily="18" charset="0"/>
                      </a:rPr>
                      <m:t>2</m:t>
                    </m:r>
                    <m:r>
                      <a:rPr lang="fr-CH" sz="2800" i="1">
                        <a:latin typeface="Cambria Math" panose="02040503050406030204" pitchFamily="18" charset="0"/>
                        <a:ea typeface="Cambria Math" panose="02040503050406030204" pitchFamily="18" charset="0"/>
                      </a:rPr>
                      <m:t>𝛼</m:t>
                    </m:r>
                    <m:d>
                      <m:dPr>
                        <m:ctrlPr>
                          <a:rPr lang="fr-CH" sz="2800" i="1">
                            <a:latin typeface="Cambria Math" panose="02040503050406030204" pitchFamily="18" charset="0"/>
                            <a:ea typeface="Cambria Math" panose="02040503050406030204" pitchFamily="18" charset="0"/>
                          </a:rPr>
                        </m:ctrlPr>
                      </m:dPr>
                      <m:e>
                        <m:sSub>
                          <m:sSubPr>
                            <m:ctrlPr>
                              <a:rPr lang="fr-CH" sz="2800" i="1">
                                <a:latin typeface="Cambria Math" panose="02040503050406030204" pitchFamily="18" charset="0"/>
                              </a:rPr>
                            </m:ctrlPr>
                          </m:sSubPr>
                          <m:e>
                            <m:r>
                              <a:rPr lang="fr-CH" sz="2800" i="1">
                                <a:latin typeface="Cambria Math" panose="02040503050406030204" pitchFamily="18" charset="0"/>
                              </a:rPr>
                              <m:t>𝑒</m:t>
                            </m:r>
                          </m:e>
                          <m:sub>
                            <m:r>
                              <a:rPr lang="fr-CH" sz="2800" i="1">
                                <a:latin typeface="Cambria Math" panose="02040503050406030204" pitchFamily="18" charset="0"/>
                              </a:rPr>
                              <m:t>𝑖𝑗</m:t>
                            </m:r>
                          </m:sub>
                        </m:sSub>
                        <m:r>
                          <m:rPr>
                            <m:nor/>
                          </m:rPr>
                          <a:rPr lang="fr-CH" sz="2800"/>
                          <m:t> </m:t>
                        </m:r>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r>
                          <a:rPr lang="fr-CH" sz="2800" i="1">
                            <a:latin typeface="Cambria Math" panose="02040503050406030204" pitchFamily="18" charset="0"/>
                          </a:rPr>
                          <m:t>−</m:t>
                        </m:r>
                        <m:r>
                          <a:rPr lang="fr-CH" sz="2800" i="1">
                            <a:latin typeface="Cambria Math" panose="02040503050406030204" pitchFamily="18" charset="0"/>
                            <a:ea typeface="Cambria Math" panose="02040503050406030204" pitchFamily="18" charset="0"/>
                          </a:rPr>
                          <m:t>𝜆</m:t>
                        </m:r>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e>
                    </m:d>
                  </m:oMath>
                </a14:m>
                <a:endParaRPr lang="en-US" sz="2800"/>
              </a:p>
              <a:p>
                <a:endParaRPr lang="en-US" sz="2800"/>
              </a:p>
            </p:txBody>
          </p:sp>
        </mc:Choice>
        <mc:Fallback xmlns="">
          <p:sp>
            <p:nvSpPr>
              <p:cNvPr id="3" name="Content Placeholder 2">
                <a:extLst>
                  <a:ext uri="{FF2B5EF4-FFF2-40B4-BE49-F238E27FC236}">
                    <a16:creationId xmlns:a16="http://schemas.microsoft.com/office/drawing/2014/main" id="{A0475321-94D2-4640-92F0-14F30184F01A}"/>
                  </a:ext>
                </a:extLst>
              </p:cNvPr>
              <p:cNvSpPr>
                <a:spLocks noGrp="1" noRot="1" noChangeAspect="1" noMove="1" noResize="1" noEditPoints="1" noAdjustHandles="1" noChangeArrowheads="1" noChangeShapeType="1" noTextEdit="1"/>
              </p:cNvSpPr>
              <p:nvPr>
                <p:ph idx="1"/>
              </p:nvPr>
            </p:nvSpPr>
            <p:spPr>
              <a:blipFill>
                <a:blip r:embed="rId3"/>
                <a:stretch>
                  <a:fillRect l="-1374" t="-1637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2AB2C4F2-E610-8F4D-91BD-7957BA4FB885}"/>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884864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90883-9589-D64F-807B-724031470E85}"/>
              </a:ext>
            </a:extLst>
          </p:cNvPr>
          <p:cNvSpPr>
            <a:spLocks noGrp="1"/>
          </p:cNvSpPr>
          <p:nvPr>
            <p:ph type="title"/>
          </p:nvPr>
        </p:nvSpPr>
        <p:spPr/>
        <p:txBody>
          <a:bodyPr/>
          <a:lstStyle/>
          <a:p>
            <a:r>
              <a:rPr lang="en-US" dirty="0"/>
              <a:t>Issues with Basic Matrix Factorization</a:t>
            </a:r>
          </a:p>
        </p:txBody>
      </p:sp>
      <p:sp>
        <p:nvSpPr>
          <p:cNvPr id="3" name="Content Placeholder 2">
            <a:extLst>
              <a:ext uri="{FF2B5EF4-FFF2-40B4-BE49-F238E27FC236}">
                <a16:creationId xmlns:a16="http://schemas.microsoft.com/office/drawing/2014/main" id="{B8276B21-1B84-3242-9CFA-55EFB6CC0019}"/>
              </a:ext>
            </a:extLst>
          </p:cNvPr>
          <p:cNvSpPr>
            <a:spLocks noGrp="1"/>
          </p:cNvSpPr>
          <p:nvPr>
            <p:ph idx="1"/>
          </p:nvPr>
        </p:nvSpPr>
        <p:spPr/>
        <p:txBody>
          <a:bodyPr/>
          <a:lstStyle/>
          <a:p>
            <a:r>
              <a:rPr lang="en-US" dirty="0"/>
              <a:t>Matrix P grows with number of users</a:t>
            </a:r>
          </a:p>
          <a:p>
            <a:pPr marL="457200" indent="-457200">
              <a:buFontTx/>
              <a:buChar char="-"/>
            </a:pPr>
            <a:r>
              <a:rPr lang="en-US" sz="2800" dirty="0"/>
              <a:t>Problematic with large user populations, e.g. social networks</a:t>
            </a:r>
          </a:p>
          <a:p>
            <a:pPr marL="457200" indent="-457200">
              <a:buFontTx/>
              <a:buChar char="-"/>
            </a:pPr>
            <a:r>
              <a:rPr lang="en-US" sz="2800" dirty="0"/>
              <a:t>Users modelled individually</a:t>
            </a:r>
          </a:p>
          <a:p>
            <a:pPr marL="1200150" lvl="1" indent="-457200">
              <a:buFontTx/>
              <a:buChar char="-"/>
            </a:pPr>
            <a:r>
              <a:rPr lang="en-US" sz="2400" dirty="0"/>
              <a:t>Many models to manage</a:t>
            </a:r>
          </a:p>
          <a:p>
            <a:pPr marL="457200" indent="-457200">
              <a:buFontTx/>
              <a:buChar char="-"/>
            </a:pPr>
            <a:r>
              <a:rPr lang="en-US" sz="2800" dirty="0"/>
              <a:t>Training becomes expensive</a:t>
            </a:r>
          </a:p>
          <a:p>
            <a:pPr marL="1200150" lvl="1" indent="-457200">
              <a:buFontTx/>
              <a:buChar char="-"/>
            </a:pPr>
            <a:r>
              <a:rPr lang="en-US" sz="2400" dirty="0"/>
              <a:t>Large training matrix</a:t>
            </a:r>
          </a:p>
        </p:txBody>
      </p:sp>
      <p:sp>
        <p:nvSpPr>
          <p:cNvPr id="4" name="Footer Placeholder 3">
            <a:extLst>
              <a:ext uri="{FF2B5EF4-FFF2-40B4-BE49-F238E27FC236}">
                <a16:creationId xmlns:a16="http://schemas.microsoft.com/office/drawing/2014/main" id="{D32DCC11-B6BA-FE4C-A095-B1FC5F947AD5}"/>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005415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25FA1-9151-7B4A-B1A7-0A13BC7EBC19}"/>
              </a:ext>
            </a:extLst>
          </p:cNvPr>
          <p:cNvSpPr>
            <a:spLocks noGrp="1"/>
          </p:cNvSpPr>
          <p:nvPr>
            <p:ph type="title"/>
          </p:nvPr>
        </p:nvSpPr>
        <p:spPr/>
        <p:txBody>
          <a:bodyPr/>
          <a:lstStyle/>
          <a:p>
            <a:r>
              <a:rPr lang="en-US" dirty="0"/>
              <a:t>SLIM, Sparse Linear Methods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D34F23-EFA7-4247-98AB-EA38BB81F39F}"/>
                  </a:ext>
                </a:extLst>
              </p:cNvPr>
              <p:cNvSpPr>
                <a:spLocks noGrp="1"/>
              </p:cNvSpPr>
              <p:nvPr>
                <p:ph idx="1"/>
              </p:nvPr>
            </p:nvSpPr>
            <p:spPr/>
            <p:txBody>
              <a:bodyPr/>
              <a:lstStyle/>
              <a:p>
                <a:r>
                  <a:rPr lang="en-US" sz="2800" dirty="0"/>
                  <a:t>Idea: model item-item relationship directly, without explicitly representing users</a:t>
                </a:r>
              </a:p>
              <a:p>
                <a:pPr marL="457200" indent="-457200">
                  <a:buFontTx/>
                  <a:buChar char="-"/>
                </a:pPr>
                <a:r>
                  <a:rPr lang="en-US" sz="2800" dirty="0"/>
                  <a:t>Items with similar ratings have similar representation</a:t>
                </a:r>
              </a:p>
              <a:p>
                <a:r>
                  <a:rPr lang="en-US" sz="2800" dirty="0"/>
                  <a:t>Approximate Rating Matrix </a:t>
                </a:r>
                <a14:m>
                  <m:oMath xmlns:m="http://schemas.openxmlformats.org/officeDocument/2006/math">
                    <m:r>
                      <a:rPr lang="fr-CH" sz="2800" i="1">
                        <a:latin typeface="Cambria Math" panose="02040503050406030204" pitchFamily="18" charset="0"/>
                      </a:rPr>
                      <m:t>𝑅</m:t>
                    </m:r>
                  </m:oMath>
                </a14:m>
                <a:r>
                  <a:rPr lang="en-US" sz="2800" dirty="0"/>
                  <a:t> with dimension </a:t>
                </a:r>
                <a14:m>
                  <m:oMath xmlns:m="http://schemas.openxmlformats.org/officeDocument/2006/math">
                    <m:d>
                      <m:dPr>
                        <m:begChr m:val="|"/>
                        <m:endChr m:val="|"/>
                        <m:ctrlPr>
                          <a:rPr lang="en-US" sz="2800" i="1">
                            <a:latin typeface="Cambria Math" panose="02040503050406030204" pitchFamily="18" charset="0"/>
                          </a:rPr>
                        </m:ctrlPr>
                      </m:dPr>
                      <m:e>
                        <m:r>
                          <a:rPr lang="fr-CH" sz="2800" i="1">
                            <a:latin typeface="Cambria Math" panose="02040503050406030204" pitchFamily="18" charset="0"/>
                          </a:rPr>
                          <m:t>𝑈</m:t>
                        </m:r>
                      </m:e>
                    </m:d>
                    <m:r>
                      <a:rPr lang="en-US" sz="2800" i="1">
                        <a:latin typeface="Cambria Math" panose="02040503050406030204" pitchFamily="18" charset="0"/>
                        <a:ea typeface="Cambria Math" panose="02040503050406030204" pitchFamily="18" charset="0"/>
                      </a:rPr>
                      <m:t>×</m:t>
                    </m:r>
                    <m:d>
                      <m:dPr>
                        <m:begChr m:val="|"/>
                        <m:endChr m:val="|"/>
                        <m:ctrlPr>
                          <a:rPr lang="en-US" sz="2800" i="1" smtClean="0">
                            <a:latin typeface="Cambria Math" panose="02040503050406030204" pitchFamily="18" charset="0"/>
                            <a:ea typeface="Cambria Math" panose="02040503050406030204" pitchFamily="18" charset="0"/>
                          </a:rPr>
                        </m:ctrlPr>
                      </m:dPr>
                      <m:e>
                        <m:r>
                          <a:rPr lang="fr-CH" sz="2800" i="1">
                            <a:latin typeface="Cambria Math" panose="02040503050406030204" pitchFamily="18" charset="0"/>
                            <a:ea typeface="Cambria Math" panose="02040503050406030204" pitchFamily="18" charset="0"/>
                          </a:rPr>
                          <m:t>𝐷</m:t>
                        </m:r>
                      </m:e>
                    </m:d>
                  </m:oMath>
                </a14:m>
                <a:r>
                  <a:rPr lang="fr-CH" sz="2800" dirty="0">
                    <a:ea typeface="Cambria Math" panose="02040503050406030204" pitchFamily="18" charset="0"/>
                  </a:rPr>
                  <a:t> using a </a:t>
                </a:r>
                <a:r>
                  <a:rPr lang="fr-CH" sz="2800" b="1" dirty="0" err="1">
                    <a:ea typeface="Cambria Math" panose="02040503050406030204" pitchFamily="18" charset="0"/>
                  </a:rPr>
                  <a:t>sparse</a:t>
                </a:r>
                <a:r>
                  <a:rPr lang="fr-CH" sz="2800" dirty="0">
                    <a:ea typeface="Cambria Math" panose="02040503050406030204" pitchFamily="18" charset="0"/>
                  </a:rPr>
                  <a:t> </a:t>
                </a:r>
                <a:r>
                  <a:rPr lang="fr-CH" sz="2800" dirty="0" err="1">
                    <a:ea typeface="Cambria Math" panose="02040503050406030204" pitchFamily="18" charset="0"/>
                  </a:rPr>
                  <a:t>weight</a:t>
                </a:r>
                <a:r>
                  <a:rPr lang="fr-CH" sz="2800" dirty="0">
                    <a:ea typeface="Cambria Math" panose="02040503050406030204" pitchFamily="18" charset="0"/>
                  </a:rPr>
                  <a:t> </a:t>
                </a:r>
                <a:r>
                  <a:rPr lang="fr-CH" sz="2800" dirty="0" err="1">
                    <a:ea typeface="Cambria Math" panose="02040503050406030204" pitchFamily="18" charset="0"/>
                  </a:rPr>
                  <a:t>aggregation</a:t>
                </a:r>
                <a:r>
                  <a:rPr lang="fr-CH" sz="2800" dirty="0">
                    <a:ea typeface="Cambria Math" panose="02040503050406030204" pitchFamily="18" charset="0"/>
                  </a:rPr>
                  <a:t> matrix </a:t>
                </a:r>
                <a14:m>
                  <m:oMath xmlns:m="http://schemas.openxmlformats.org/officeDocument/2006/math">
                    <m:r>
                      <a:rPr lang="fr-CH" sz="2800" i="1">
                        <a:latin typeface="Cambria Math" panose="02040503050406030204" pitchFamily="18" charset="0"/>
                        <a:ea typeface="Cambria Math" panose="02040503050406030204" pitchFamily="18" charset="0"/>
                      </a:rPr>
                      <m:t>𝑊</m:t>
                    </m:r>
                  </m:oMath>
                </a14:m>
                <a:r>
                  <a:rPr lang="fr-CH" sz="2800" dirty="0">
                    <a:ea typeface="Cambria Math" panose="02040503050406030204" pitchFamily="18" charset="0"/>
                  </a:rPr>
                  <a:t> </a:t>
                </a:r>
              </a:p>
              <a:p>
                <a:pPr/>
                <a14:m>
                  <m:oMathPara xmlns:m="http://schemas.openxmlformats.org/officeDocument/2006/math">
                    <m:oMathParaPr>
                      <m:jc m:val="centerGroup"/>
                    </m:oMathParaPr>
                    <m:oMath xmlns:m="http://schemas.openxmlformats.org/officeDocument/2006/math">
                      <m:acc>
                        <m:accPr>
                          <m:chr m:val="̂"/>
                          <m:ctrlPr>
                            <a:rPr lang="fr-CH" sz="2800" i="1">
                              <a:latin typeface="Cambria Math" panose="02040503050406030204" pitchFamily="18" charset="0"/>
                              <a:ea typeface="Cambria Math" panose="02040503050406030204" pitchFamily="18" charset="0"/>
                            </a:rPr>
                          </m:ctrlPr>
                        </m:accPr>
                        <m:e>
                          <m:r>
                            <a:rPr lang="fr-CH" sz="2800" i="1">
                              <a:latin typeface="Cambria Math" panose="02040503050406030204" pitchFamily="18" charset="0"/>
                              <a:ea typeface="Cambria Math" panose="02040503050406030204" pitchFamily="18" charset="0"/>
                            </a:rPr>
                            <m:t>𝑅</m:t>
                          </m:r>
                        </m:e>
                      </m:acc>
                      <m:r>
                        <a:rPr lang="fr-CH" sz="2800" i="1">
                          <a:latin typeface="Cambria Math" panose="02040503050406030204" pitchFamily="18" charset="0"/>
                          <a:ea typeface="Cambria Math" panose="02040503050406030204" pitchFamily="18" charset="0"/>
                        </a:rPr>
                        <m:t>≈</m:t>
                      </m:r>
                      <m:r>
                        <a:rPr lang="fr-CH" sz="2800" b="0" i="1" smtClean="0">
                          <a:latin typeface="Cambria Math" panose="02040503050406030204" pitchFamily="18" charset="0"/>
                          <a:ea typeface="Cambria Math" panose="02040503050406030204" pitchFamily="18" charset="0"/>
                        </a:rPr>
                        <m:t>𝑅𝑊</m:t>
                      </m:r>
                    </m:oMath>
                  </m:oMathPara>
                </a14:m>
                <a:endParaRPr lang="fr-CH" sz="2800" i="1" dirty="0">
                  <a:ea typeface="Cambria Math" panose="02040503050406030204" pitchFamily="18" charset="0"/>
                </a:endParaRPr>
              </a:p>
              <a:p>
                <a:pPr marL="457200" indent="-457200">
                  <a:buFont typeface="Arial" panose="020B0604020202020204" pitchFamily="34" charset="0"/>
                  <a:buChar char="•"/>
                </a:pPr>
                <a14:m>
                  <m:oMath xmlns:m="http://schemas.openxmlformats.org/officeDocument/2006/math">
                    <m:r>
                      <a:rPr lang="fr-CH" sz="2800">
                        <a:latin typeface="Cambria Math" panose="02040503050406030204" pitchFamily="18" charset="0"/>
                      </a:rPr>
                      <m:t>𝑊</m:t>
                    </m:r>
                  </m:oMath>
                </a14:m>
                <a:r>
                  <a:rPr lang="fr-CH" sz="2800" dirty="0"/>
                  <a:t> </a:t>
                </a:r>
                <a:r>
                  <a:rPr lang="fr-CH" sz="2800" dirty="0" err="1"/>
                  <a:t>is</a:t>
                </a:r>
                <a:r>
                  <a:rPr lang="fr-CH" sz="2800" dirty="0"/>
                  <a:t> a </a:t>
                </a:r>
                <a14:m>
                  <m:oMath xmlns:m="http://schemas.openxmlformats.org/officeDocument/2006/math">
                    <m:d>
                      <m:dPr>
                        <m:begChr m:val="|"/>
                        <m:endChr m:val="|"/>
                        <m:ctrlPr>
                          <a:rPr lang="en-US" sz="2800" i="1">
                            <a:latin typeface="Cambria Math" panose="02040503050406030204" pitchFamily="18" charset="0"/>
                          </a:rPr>
                        </m:ctrlPr>
                      </m:dPr>
                      <m:e>
                        <m:r>
                          <a:rPr lang="fr-CH" sz="2800">
                            <a:latin typeface="Cambria Math" panose="02040503050406030204" pitchFamily="18" charset="0"/>
                          </a:rPr>
                          <m:t>𝐷</m:t>
                        </m:r>
                      </m:e>
                    </m:d>
                    <m:r>
                      <a:rPr lang="en-US" sz="2800">
                        <a:latin typeface="Cambria Math" panose="02040503050406030204" pitchFamily="18" charset="0"/>
                      </a:rPr>
                      <m:t>×</m:t>
                    </m:r>
                    <m:d>
                      <m:dPr>
                        <m:begChr m:val="|"/>
                        <m:endChr m:val="|"/>
                        <m:ctrlPr>
                          <a:rPr lang="en-US" sz="2800" i="1">
                            <a:latin typeface="Cambria Math" panose="02040503050406030204" pitchFamily="18" charset="0"/>
                          </a:rPr>
                        </m:ctrlPr>
                      </m:dPr>
                      <m:e>
                        <m:r>
                          <a:rPr lang="fr-CH" sz="2800">
                            <a:latin typeface="Cambria Math" panose="02040503050406030204" pitchFamily="18" charset="0"/>
                          </a:rPr>
                          <m:t>𝐷</m:t>
                        </m:r>
                      </m:e>
                    </m:d>
                  </m:oMath>
                </a14:m>
                <a:r>
                  <a:rPr lang="fr-CH" sz="2800" dirty="0"/>
                  <a:t>matrix</a:t>
                </a:r>
              </a:p>
              <a:p>
                <a:pPr marL="457200" indent="-457200">
                  <a:buFont typeface="Arial" panose="020B0604020202020204" pitchFamily="34" charset="0"/>
                  <a:buChar char="•"/>
                </a:pPr>
                <a14:m>
                  <m:oMath xmlns:m="http://schemas.openxmlformats.org/officeDocument/2006/math">
                    <m:r>
                      <m:rPr>
                        <m:sty m:val="p"/>
                      </m:rPr>
                      <a:rPr lang="fr-CH" sz="2800" i="1">
                        <a:latin typeface="Cambria Math" panose="02040503050406030204" pitchFamily="18" charset="0"/>
                      </a:rPr>
                      <m:t>d</m:t>
                    </m:r>
                    <m:r>
                      <m:rPr>
                        <m:sty m:val="p"/>
                      </m:rPr>
                      <a:rPr lang="fr-CH" sz="2800" b="0" i="0" smtClean="0">
                        <a:latin typeface="Cambria Math" panose="02040503050406030204" pitchFamily="18" charset="0"/>
                      </a:rPr>
                      <m:t>iag</m:t>
                    </m:r>
                    <m:d>
                      <m:dPr>
                        <m:ctrlPr>
                          <a:rPr lang="fr-CH" sz="2800" b="0" i="1" smtClean="0">
                            <a:latin typeface="Cambria Math" panose="02040503050406030204" pitchFamily="18" charset="0"/>
                          </a:rPr>
                        </m:ctrlPr>
                      </m:dPr>
                      <m:e>
                        <m:r>
                          <a:rPr lang="fr-CH" sz="2800">
                            <a:latin typeface="Cambria Math" panose="02040503050406030204" pitchFamily="18" charset="0"/>
                          </a:rPr>
                          <m:t>𝑊</m:t>
                        </m:r>
                      </m:e>
                    </m:d>
                    <m:r>
                      <a:rPr lang="fr-CH" sz="2800" b="0" i="0" smtClean="0">
                        <a:latin typeface="Cambria Math" panose="02040503050406030204" pitchFamily="18" charset="0"/>
                      </a:rPr>
                      <m:t>=0</m:t>
                    </m:r>
                  </m:oMath>
                </a14:m>
                <a:r>
                  <a:rPr lang="fr-CH" sz="2800" dirty="0"/>
                  <a:t>, </a:t>
                </a:r>
                <a:r>
                  <a:rPr lang="fr-CH" sz="2800" dirty="0" err="1"/>
                  <a:t>otherwise</a:t>
                </a:r>
                <a:r>
                  <a:rPr lang="fr-CH" sz="2800" dirty="0"/>
                  <a:t> trivial solution </a:t>
                </a:r>
                <a:r>
                  <a:rPr lang="fr-CH" sz="2800" dirty="0" err="1"/>
                  <a:t>with</a:t>
                </a:r>
                <a:r>
                  <a:rPr lang="fr-CH" sz="2800" dirty="0"/>
                  <a:t> </a:t>
                </a:r>
                <a14:m>
                  <m:oMath xmlns:m="http://schemas.openxmlformats.org/officeDocument/2006/math">
                    <m:r>
                      <a:rPr lang="fr-CH" sz="2800" i="1">
                        <a:latin typeface="Cambria Math" panose="02040503050406030204" pitchFamily="18" charset="0"/>
                        <a:ea typeface="Cambria Math" panose="02040503050406030204" pitchFamily="18" charset="0"/>
                      </a:rPr>
                      <m:t>𝑊</m:t>
                    </m:r>
                  </m:oMath>
                </a14:m>
                <a:r>
                  <a:rPr lang="fr-CH" sz="2800" dirty="0"/>
                  <a:t> as </a:t>
                </a:r>
                <a:r>
                  <a:rPr lang="fr-CH" sz="2800" dirty="0" err="1"/>
                  <a:t>identity</a:t>
                </a:r>
                <a:r>
                  <a:rPr lang="fr-CH" sz="2800" dirty="0"/>
                  <a:t> matrix</a:t>
                </a:r>
              </a:p>
              <a:p>
                <a:endParaRPr lang="en-US" sz="2800" dirty="0"/>
              </a:p>
              <a:p>
                <a:pPr marL="457200" indent="-457200">
                  <a:buFontTx/>
                  <a:buChar char="-"/>
                </a:pPr>
                <a:endParaRPr lang="en-US" sz="2800" dirty="0"/>
              </a:p>
            </p:txBody>
          </p:sp>
        </mc:Choice>
        <mc:Fallback xmlns="">
          <p:sp>
            <p:nvSpPr>
              <p:cNvPr id="3" name="Content Placeholder 2">
                <a:extLst>
                  <a:ext uri="{FF2B5EF4-FFF2-40B4-BE49-F238E27FC236}">
                    <a16:creationId xmlns:a16="http://schemas.microsoft.com/office/drawing/2014/main" id="{D6D34F23-EFA7-4247-98AB-EA38BB81F39F}"/>
                  </a:ext>
                </a:extLst>
              </p:cNvPr>
              <p:cNvSpPr>
                <a:spLocks noGrp="1" noRot="1" noChangeAspect="1" noMove="1" noResize="1" noEditPoints="1" noAdjustHandles="1" noChangeArrowheads="1" noChangeShapeType="1" noTextEdit="1"/>
              </p:cNvSpPr>
              <p:nvPr>
                <p:ph idx="1"/>
              </p:nvPr>
            </p:nvSpPr>
            <p:spPr>
              <a:blipFill>
                <a:blip r:embed="rId3"/>
                <a:stretch>
                  <a:fillRect l="-1374" t="-125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3BA52BFF-BA96-5942-81CB-424C95567951}"/>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4958443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D98F62-53D3-2044-BCA4-71DC85BB8918}"/>
              </a:ext>
            </a:extLst>
          </p:cNvPr>
          <p:cNvSpPr/>
          <p:nvPr/>
        </p:nvSpPr>
        <p:spPr bwMode="auto">
          <a:xfrm>
            <a:off x="3119955" y="1484784"/>
            <a:ext cx="360040" cy="309634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2" name="Title 1">
            <a:extLst>
              <a:ext uri="{FF2B5EF4-FFF2-40B4-BE49-F238E27FC236}">
                <a16:creationId xmlns:a16="http://schemas.microsoft.com/office/drawing/2014/main" id="{ADAB9112-1D19-0C4C-A035-591C0B37ABEE}"/>
              </a:ext>
            </a:extLst>
          </p:cNvPr>
          <p:cNvSpPr>
            <a:spLocks noGrp="1"/>
          </p:cNvSpPr>
          <p:nvPr>
            <p:ph type="title"/>
          </p:nvPr>
        </p:nvSpPr>
        <p:spPr/>
        <p:txBody>
          <a:bodyPr/>
          <a:lstStyle/>
          <a:p>
            <a:r>
              <a:rPr lang="en-US" dirty="0"/>
              <a:t>Illustration</a:t>
            </a:r>
          </a:p>
        </p:txBody>
      </p:sp>
      <p:sp>
        <p:nvSpPr>
          <p:cNvPr id="4" name="Footer Placeholder 3">
            <a:extLst>
              <a:ext uri="{FF2B5EF4-FFF2-40B4-BE49-F238E27FC236}">
                <a16:creationId xmlns:a16="http://schemas.microsoft.com/office/drawing/2014/main" id="{0F56A25D-C9F6-804E-A8CE-617E15CBF571}"/>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5" name="Rectangle 4">
            <a:extLst>
              <a:ext uri="{FF2B5EF4-FFF2-40B4-BE49-F238E27FC236}">
                <a16:creationId xmlns:a16="http://schemas.microsoft.com/office/drawing/2014/main" id="{B43AEB3E-393B-0B44-B099-E772197A4C2C}"/>
              </a:ext>
            </a:extLst>
          </p:cNvPr>
          <p:cNvSpPr/>
          <p:nvPr/>
        </p:nvSpPr>
        <p:spPr bwMode="auto">
          <a:xfrm>
            <a:off x="816453" y="1484784"/>
            <a:ext cx="3456384" cy="309634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Tempus Sans ITC" pitchFamily="82" charset="0"/>
              </a:rPr>
              <a:t>R</a:t>
            </a:r>
            <a:endParaRPr kumimoji="0" lang="en-US" sz="1200" b="0" i="0" u="none" strike="noStrike" cap="none" normalizeH="0" baseline="0" dirty="0">
              <a:ln>
                <a:noFill/>
              </a:ln>
              <a:solidFill>
                <a:schemeClr val="tx2"/>
              </a:solidFill>
              <a:effectLst/>
              <a:latin typeface="Tempus Sans ITC" pitchFamily="82" charset="0"/>
            </a:endParaRPr>
          </a:p>
        </p:txBody>
      </p:sp>
      <p:sp>
        <p:nvSpPr>
          <p:cNvPr id="6" name="Rectangle 5">
            <a:extLst>
              <a:ext uri="{FF2B5EF4-FFF2-40B4-BE49-F238E27FC236}">
                <a16:creationId xmlns:a16="http://schemas.microsoft.com/office/drawing/2014/main" id="{7433015C-7BB1-3D41-A91E-B6A66AF81DC0}"/>
              </a:ext>
            </a:extLst>
          </p:cNvPr>
          <p:cNvSpPr/>
          <p:nvPr/>
        </p:nvSpPr>
        <p:spPr bwMode="auto">
          <a:xfrm>
            <a:off x="7297173" y="1484784"/>
            <a:ext cx="360040" cy="309634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7" name="TextBox 6">
            <a:extLst>
              <a:ext uri="{FF2B5EF4-FFF2-40B4-BE49-F238E27FC236}">
                <a16:creationId xmlns:a16="http://schemas.microsoft.com/office/drawing/2014/main" id="{420E6EA4-08A4-7147-9536-F494F3291A97}"/>
              </a:ext>
            </a:extLst>
          </p:cNvPr>
          <p:cNvSpPr txBox="1"/>
          <p:nvPr/>
        </p:nvSpPr>
        <p:spPr>
          <a:xfrm>
            <a:off x="6290842" y="698617"/>
            <a:ext cx="2372701" cy="646331"/>
          </a:xfrm>
          <a:prstGeom prst="rect">
            <a:avLst/>
          </a:prstGeom>
          <a:noFill/>
        </p:spPr>
        <p:txBody>
          <a:bodyPr wrap="none" rtlCol="0">
            <a:spAutoFit/>
          </a:bodyPr>
          <a:lstStyle/>
          <a:p>
            <a:r>
              <a:rPr lang="en-US" sz="1800" dirty="0"/>
              <a:t>Sparse column </a:t>
            </a:r>
            <a:r>
              <a:rPr lang="en-US" sz="1800" dirty="0" err="1"/>
              <a:t>w</a:t>
            </a:r>
            <a:r>
              <a:rPr lang="en-US" sz="1800" baseline="-25000" dirty="0" err="1"/>
              <a:t>j</a:t>
            </a:r>
            <a:r>
              <a:rPr lang="en-US" sz="1800" dirty="0"/>
              <a:t> </a:t>
            </a:r>
            <a:br>
              <a:rPr lang="en-US" sz="1800" dirty="0"/>
            </a:br>
            <a:r>
              <a:rPr lang="en-US" sz="1800" dirty="0"/>
              <a:t>corresponding to item j</a:t>
            </a:r>
          </a:p>
        </p:txBody>
      </p:sp>
      <p:sp>
        <p:nvSpPr>
          <p:cNvPr id="8" name="Rectangle 7">
            <a:extLst>
              <a:ext uri="{FF2B5EF4-FFF2-40B4-BE49-F238E27FC236}">
                <a16:creationId xmlns:a16="http://schemas.microsoft.com/office/drawing/2014/main" id="{6279274C-DB74-ED4B-BB59-4288B2205056}"/>
              </a:ext>
            </a:extLst>
          </p:cNvPr>
          <p:cNvSpPr/>
          <p:nvPr/>
        </p:nvSpPr>
        <p:spPr bwMode="auto">
          <a:xfrm>
            <a:off x="4825275" y="1484784"/>
            <a:ext cx="3456384" cy="309634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3600" dirty="0"/>
              <a:t>W</a:t>
            </a:r>
            <a:endParaRPr kumimoji="0" lang="en-US" sz="1200" b="0" i="0" u="none" strike="noStrike" cap="none" normalizeH="0" baseline="0" dirty="0">
              <a:ln>
                <a:noFill/>
              </a:ln>
              <a:solidFill>
                <a:schemeClr val="tx2"/>
              </a:solidFill>
              <a:effectLst/>
              <a:latin typeface="Tempus Sans ITC" pitchFamily="82"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2BA0E2C-7761-C340-866B-1AE141CD14C2}"/>
                  </a:ext>
                </a:extLst>
              </p:cNvPr>
              <p:cNvSpPr txBox="1"/>
              <p:nvPr/>
            </p:nvSpPr>
            <p:spPr>
              <a:xfrm>
                <a:off x="467544" y="4796222"/>
                <a:ext cx="8401400" cy="1617815"/>
              </a:xfrm>
              <a:prstGeom prst="rect">
                <a:avLst/>
              </a:prstGeom>
              <a:noFill/>
            </p:spPr>
            <p:txBody>
              <a:bodyPr wrap="square" rtlCol="0">
                <a:spAutoFit/>
              </a:bodyPr>
              <a:lstStyle/>
              <a:p>
                <a:pPr marL="342900" indent="-342900" algn="l">
                  <a:buFont typeface="Arial" panose="020B0604020202020204" pitchFamily="34" charset="0"/>
                  <a:buChar char="•"/>
                </a:pPr>
                <a:r>
                  <a:rPr lang="en-US" sz="2400" dirty="0"/>
                  <a:t>Approximate the ratings of user </a:t>
                </a:r>
                <a:r>
                  <a:rPr lang="en-US" sz="2400" dirty="0" err="1"/>
                  <a:t>i</a:t>
                </a:r>
                <a:r>
                  <a:rPr lang="en-US" sz="2400" dirty="0"/>
                  <a:t> for an item j, from the ratings by the user on other items: </a:t>
                </a:r>
                <a14:m>
                  <m:oMath xmlns:m="http://schemas.openxmlformats.org/officeDocument/2006/math">
                    <m:sSub>
                      <m:sSubPr>
                        <m:ctrlPr>
                          <a:rPr lang="en-US" sz="2400" i="1" smtClean="0">
                            <a:latin typeface="Cambria Math" panose="02040503050406030204" pitchFamily="18" charset="0"/>
                          </a:rPr>
                        </m:ctrlPr>
                      </m:sSubPr>
                      <m:e>
                        <m:r>
                          <a:rPr lang="fr-CH" sz="2400" b="0" i="1" smtClean="0">
                            <a:latin typeface="Cambria Math" panose="02040503050406030204" pitchFamily="18" charset="0"/>
                          </a:rPr>
                          <m:t>𝑅</m:t>
                        </m:r>
                      </m:e>
                      <m:sub>
                        <m:r>
                          <a:rPr lang="fr-CH" sz="2400" b="0" i="1" smtClean="0">
                            <a:latin typeface="Cambria Math" panose="02040503050406030204" pitchFamily="18" charset="0"/>
                          </a:rPr>
                          <m:t>𝑖𝑗</m:t>
                        </m:r>
                      </m:sub>
                    </m:sSub>
                    <m:r>
                      <a:rPr lang="en-US" sz="2400" i="1"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ea typeface="Cambria Math" panose="02040503050406030204" pitchFamily="18" charset="0"/>
                          </a:rPr>
                        </m:ctrlPr>
                      </m:sSubPr>
                      <m:e>
                        <m:r>
                          <a:rPr lang="fr-CH" sz="2400" b="0" i="1" smtClean="0">
                            <a:latin typeface="Cambria Math" panose="02040503050406030204" pitchFamily="18" charset="0"/>
                            <a:ea typeface="Cambria Math" panose="02040503050406030204" pitchFamily="18" charset="0"/>
                          </a:rPr>
                          <m:t>𝑟</m:t>
                        </m:r>
                      </m:e>
                      <m:sub>
                        <m:r>
                          <a:rPr lang="fr-CH" sz="2400" b="0" i="1" smtClean="0">
                            <a:latin typeface="Cambria Math" panose="02040503050406030204" pitchFamily="18" charset="0"/>
                            <a:ea typeface="Cambria Math" panose="02040503050406030204" pitchFamily="18" charset="0"/>
                          </a:rPr>
                          <m:t>𝑖</m:t>
                        </m:r>
                      </m:sub>
                    </m:sSub>
                    <m:sSub>
                      <m:sSubPr>
                        <m:ctrlPr>
                          <a:rPr lang="en-US" sz="2400" i="1" smtClean="0">
                            <a:latin typeface="Cambria Math" panose="02040503050406030204" pitchFamily="18" charset="0"/>
                            <a:ea typeface="Cambria Math" panose="02040503050406030204" pitchFamily="18" charset="0"/>
                          </a:rPr>
                        </m:ctrlPr>
                      </m:sSubPr>
                      <m:e>
                        <m:r>
                          <a:rPr lang="fr-CH" sz="2400" b="0" i="1" smtClean="0">
                            <a:latin typeface="Cambria Math" panose="02040503050406030204" pitchFamily="18" charset="0"/>
                            <a:ea typeface="Cambria Math" panose="02040503050406030204" pitchFamily="18" charset="0"/>
                          </a:rPr>
                          <m:t>𝑤</m:t>
                        </m:r>
                      </m:e>
                      <m:sub>
                        <m:r>
                          <a:rPr lang="fr-CH" sz="2400" b="0" i="1" smtClean="0">
                            <a:latin typeface="Cambria Math" panose="02040503050406030204" pitchFamily="18" charset="0"/>
                            <a:ea typeface="Cambria Math" panose="02040503050406030204" pitchFamily="18" charset="0"/>
                          </a:rPr>
                          <m:t>𝑗</m:t>
                        </m:r>
                      </m:sub>
                    </m:sSub>
                    <m:r>
                      <a:rPr lang="fr-CH" sz="2400" b="0" i="1" smtClean="0">
                        <a:latin typeface="Cambria Math" panose="02040503050406030204" pitchFamily="18" charset="0"/>
                        <a:ea typeface="Cambria Math" panose="02040503050406030204" pitchFamily="18" charset="0"/>
                      </a:rPr>
                      <m:t>=</m:t>
                    </m:r>
                    <m:sSub>
                      <m:sSubPr>
                        <m:ctrlPr>
                          <a:rPr lang="fr-CH" sz="2400" b="0" i="1" smtClean="0">
                            <a:latin typeface="Cambria Math" panose="02040503050406030204" pitchFamily="18" charset="0"/>
                            <a:ea typeface="Cambria Math" panose="02040503050406030204" pitchFamily="18" charset="0"/>
                          </a:rPr>
                        </m:ctrlPr>
                      </m:sSubPr>
                      <m:e>
                        <m:acc>
                          <m:accPr>
                            <m:chr m:val="̂"/>
                            <m:ctrlPr>
                              <a:rPr lang="fr-CH" sz="2400" b="0" i="1" smtClean="0">
                                <a:latin typeface="Cambria Math" panose="02040503050406030204" pitchFamily="18" charset="0"/>
                                <a:ea typeface="Cambria Math" panose="02040503050406030204" pitchFamily="18" charset="0"/>
                              </a:rPr>
                            </m:ctrlPr>
                          </m:accPr>
                          <m:e>
                            <m:r>
                              <a:rPr lang="fr-CH" sz="2400" b="0" i="1" smtClean="0">
                                <a:latin typeface="Cambria Math" panose="02040503050406030204" pitchFamily="18" charset="0"/>
                                <a:ea typeface="Cambria Math" panose="02040503050406030204" pitchFamily="18" charset="0"/>
                              </a:rPr>
                              <m:t>𝑅</m:t>
                            </m:r>
                          </m:e>
                        </m:acc>
                      </m:e>
                      <m:sub>
                        <m:r>
                          <a:rPr lang="fr-CH" sz="2400" b="0" i="1" smtClean="0">
                            <a:latin typeface="Cambria Math" panose="02040503050406030204" pitchFamily="18" charset="0"/>
                            <a:ea typeface="Cambria Math" panose="02040503050406030204" pitchFamily="18" charset="0"/>
                          </a:rPr>
                          <m:t>𝑖𝑗</m:t>
                        </m:r>
                      </m:sub>
                    </m:sSub>
                  </m:oMath>
                </a14:m>
                <a:endParaRPr lang="en-US" sz="2400" dirty="0"/>
              </a:p>
              <a:p>
                <a:pPr marL="342900" indent="-342900" algn="l">
                  <a:buFont typeface="Arial" panose="020B0604020202020204" pitchFamily="34" charset="0"/>
                  <a:buChar char="•"/>
                </a:pPr>
                <a:r>
                  <a:rPr lang="en-US" sz="2400" dirty="0"/>
                  <a:t>Recommendation is done by sorting the items of user I and selecting the top-k items (not rated by the user)</a:t>
                </a:r>
              </a:p>
            </p:txBody>
          </p:sp>
        </mc:Choice>
        <mc:Fallback xmlns="">
          <p:sp>
            <p:nvSpPr>
              <p:cNvPr id="9" name="TextBox 8">
                <a:extLst>
                  <a:ext uri="{FF2B5EF4-FFF2-40B4-BE49-F238E27FC236}">
                    <a16:creationId xmlns:a16="http://schemas.microsoft.com/office/drawing/2014/main" id="{B2BA0E2C-7761-C340-866B-1AE141CD14C2}"/>
                  </a:ext>
                </a:extLst>
              </p:cNvPr>
              <p:cNvSpPr txBox="1">
                <a:spLocks noRot="1" noChangeAspect="1" noMove="1" noResize="1" noEditPoints="1" noAdjustHandles="1" noChangeArrowheads="1" noChangeShapeType="1" noTextEdit="1"/>
              </p:cNvSpPr>
              <p:nvPr/>
            </p:nvSpPr>
            <p:spPr>
              <a:xfrm>
                <a:off x="467544" y="4796222"/>
                <a:ext cx="8401400" cy="1617815"/>
              </a:xfrm>
              <a:prstGeom prst="rect">
                <a:avLst/>
              </a:prstGeom>
              <a:blipFill>
                <a:blip r:embed="rId3"/>
                <a:stretch>
                  <a:fillRect l="-906" t="-3125" r="-453" b="-7813"/>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11F03992-B662-AC4F-99D7-38D97FF10781}"/>
              </a:ext>
            </a:extLst>
          </p:cNvPr>
          <p:cNvSpPr/>
          <p:nvPr/>
        </p:nvSpPr>
        <p:spPr bwMode="auto">
          <a:xfrm>
            <a:off x="7297173" y="3645024"/>
            <a:ext cx="360040" cy="36004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2"/>
              </a:solidFill>
              <a:effectLst/>
              <a:latin typeface="Tempus Sans ITC" pitchFamily="82" charset="0"/>
            </a:endParaRPr>
          </a:p>
        </p:txBody>
      </p:sp>
      <p:sp>
        <p:nvSpPr>
          <p:cNvPr id="11" name="Rectangle 10">
            <a:extLst>
              <a:ext uri="{FF2B5EF4-FFF2-40B4-BE49-F238E27FC236}">
                <a16:creationId xmlns:a16="http://schemas.microsoft.com/office/drawing/2014/main" id="{0C5ED5A0-AAC7-6F4F-91EC-B69AA5C80D2D}"/>
              </a:ext>
            </a:extLst>
          </p:cNvPr>
          <p:cNvSpPr/>
          <p:nvPr/>
        </p:nvSpPr>
        <p:spPr bwMode="auto">
          <a:xfrm>
            <a:off x="816453" y="1916832"/>
            <a:ext cx="3456384" cy="43204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2" name="TextBox 11">
            <a:extLst>
              <a:ext uri="{FF2B5EF4-FFF2-40B4-BE49-F238E27FC236}">
                <a16:creationId xmlns:a16="http://schemas.microsoft.com/office/drawing/2014/main" id="{397AD3B5-8F7F-F443-8FED-CD47FB638BC3}"/>
              </a:ext>
            </a:extLst>
          </p:cNvPr>
          <p:cNvSpPr txBox="1"/>
          <p:nvPr/>
        </p:nvSpPr>
        <p:spPr>
          <a:xfrm>
            <a:off x="192007" y="2399184"/>
            <a:ext cx="2934842" cy="369332"/>
          </a:xfrm>
          <a:prstGeom prst="rect">
            <a:avLst/>
          </a:prstGeom>
          <a:noFill/>
        </p:spPr>
        <p:txBody>
          <a:bodyPr wrap="none" rtlCol="0">
            <a:spAutoFit/>
          </a:bodyPr>
          <a:lstStyle/>
          <a:p>
            <a:r>
              <a:rPr lang="en-US" sz="1800" dirty="0"/>
              <a:t>row </a:t>
            </a:r>
            <a:r>
              <a:rPr lang="en-US" sz="1800" dirty="0" err="1"/>
              <a:t>r</a:t>
            </a:r>
            <a:r>
              <a:rPr lang="en-US" sz="1800" baseline="-25000" dirty="0" err="1"/>
              <a:t>i</a:t>
            </a:r>
            <a:r>
              <a:rPr lang="en-US" sz="1800" dirty="0"/>
              <a:t> corresponding to user </a:t>
            </a:r>
            <a:r>
              <a:rPr lang="en-US" sz="1800" dirty="0" err="1"/>
              <a:t>i</a:t>
            </a:r>
            <a:endParaRPr lang="en-US" sz="1800" dirty="0"/>
          </a:p>
        </p:txBody>
      </p:sp>
      <p:sp>
        <p:nvSpPr>
          <p:cNvPr id="13" name="TextBox 12">
            <a:extLst>
              <a:ext uri="{FF2B5EF4-FFF2-40B4-BE49-F238E27FC236}">
                <a16:creationId xmlns:a16="http://schemas.microsoft.com/office/drawing/2014/main" id="{FD09E899-6612-FA42-98BB-26B03E3817C1}"/>
              </a:ext>
            </a:extLst>
          </p:cNvPr>
          <p:cNvSpPr txBox="1"/>
          <p:nvPr/>
        </p:nvSpPr>
        <p:spPr>
          <a:xfrm>
            <a:off x="6237565" y="3686544"/>
            <a:ext cx="869149" cy="400110"/>
          </a:xfrm>
          <a:prstGeom prst="rect">
            <a:avLst/>
          </a:prstGeom>
          <a:noFill/>
        </p:spPr>
        <p:txBody>
          <a:bodyPr wrap="none" rtlCol="0">
            <a:spAutoFit/>
          </a:bodyPr>
          <a:lstStyle/>
          <a:p>
            <a:r>
              <a:rPr lang="en-US" sz="2000" dirty="0"/>
              <a:t>W</a:t>
            </a:r>
            <a:r>
              <a:rPr lang="en-US" sz="2000" baseline="-25000" dirty="0"/>
              <a:t>jj</a:t>
            </a:r>
            <a:r>
              <a:rPr lang="en-US" sz="2000" dirty="0"/>
              <a:t> = 0</a:t>
            </a:r>
          </a:p>
        </p:txBody>
      </p:sp>
      <p:sp>
        <p:nvSpPr>
          <p:cNvPr id="14" name="Rectangle 13">
            <a:extLst>
              <a:ext uri="{FF2B5EF4-FFF2-40B4-BE49-F238E27FC236}">
                <a16:creationId xmlns:a16="http://schemas.microsoft.com/office/drawing/2014/main" id="{BD4C8460-81BC-BC40-BCE4-E5B6F86BE301}"/>
              </a:ext>
            </a:extLst>
          </p:cNvPr>
          <p:cNvSpPr/>
          <p:nvPr/>
        </p:nvSpPr>
        <p:spPr bwMode="auto">
          <a:xfrm>
            <a:off x="3119956" y="1916832"/>
            <a:ext cx="360040" cy="43204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5" name="TextBox 14">
            <a:extLst>
              <a:ext uri="{FF2B5EF4-FFF2-40B4-BE49-F238E27FC236}">
                <a16:creationId xmlns:a16="http://schemas.microsoft.com/office/drawing/2014/main" id="{DBE99FBD-5871-E446-986E-B5FD025549A9}"/>
              </a:ext>
            </a:extLst>
          </p:cNvPr>
          <p:cNvSpPr txBox="1"/>
          <p:nvPr/>
        </p:nvSpPr>
        <p:spPr>
          <a:xfrm>
            <a:off x="1467297" y="1034534"/>
            <a:ext cx="3607334" cy="369332"/>
          </a:xfrm>
          <a:prstGeom prst="rect">
            <a:avLst/>
          </a:prstGeom>
          <a:noFill/>
        </p:spPr>
        <p:txBody>
          <a:bodyPr wrap="none" rtlCol="0">
            <a:spAutoFit/>
          </a:bodyPr>
          <a:lstStyle/>
          <a:p>
            <a:r>
              <a:rPr lang="en-US" sz="1800" dirty="0"/>
              <a:t>column </a:t>
            </a:r>
            <a:r>
              <a:rPr lang="en-US" sz="1800" dirty="0" err="1"/>
              <a:t>c</a:t>
            </a:r>
            <a:r>
              <a:rPr lang="en-US" sz="1800" baseline="-25000" dirty="0" err="1"/>
              <a:t>j</a:t>
            </a:r>
            <a:r>
              <a:rPr lang="en-US" sz="1800" dirty="0"/>
              <a:t> corresponding some item j</a:t>
            </a:r>
          </a:p>
        </p:txBody>
      </p:sp>
    </p:spTree>
    <p:extLst>
      <p:ext uri="{BB962C8B-B14F-4D97-AF65-F5344CB8AC3E}">
        <p14:creationId xmlns:p14="http://schemas.microsoft.com/office/powerpoint/2010/main" val="2970701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Collaborative Recommender System</a:t>
            </a:r>
          </a:p>
        </p:txBody>
      </p:sp>
      <p:sp>
        <p:nvSpPr>
          <p:cNvPr id="3" name="Content Placeholder 2"/>
          <p:cNvSpPr>
            <a:spLocks noGrp="1"/>
          </p:cNvSpPr>
          <p:nvPr>
            <p:ph idx="1"/>
          </p:nvPr>
        </p:nvSpPr>
        <p:spPr/>
        <p:txBody>
          <a:bodyPr/>
          <a:lstStyle/>
          <a:p>
            <a:r>
              <a:rPr lang="en-GB" dirty="0"/>
              <a:t>Collaborative = “Tell me what </a:t>
            </a:r>
            <a:r>
              <a:rPr lang="en-GB" b="1" dirty="0"/>
              <a:t>other people </a:t>
            </a:r>
            <a:r>
              <a:rPr lang="en-GB" dirty="0"/>
              <a:t>like”</a:t>
            </a:r>
            <a:endParaRPr lang="en-GB" dirty="0">
              <a:solidFill>
                <a:srgbClr val="000000"/>
              </a:solidFill>
            </a:endParaRP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755576" y="2348880"/>
            <a:ext cx="1162968" cy="1162968"/>
          </a:xfrm>
          <a:prstGeom prst="rect">
            <a:avLst/>
          </a:prstGeom>
        </p:spPr>
      </p:pic>
      <p:sp>
        <p:nvSpPr>
          <p:cNvPr id="7" name="Rectangle 5"/>
          <p:cNvSpPr>
            <a:spLocks noChangeArrowheads="1"/>
          </p:cNvSpPr>
          <p:nvPr/>
        </p:nvSpPr>
        <p:spPr bwMode="auto">
          <a:xfrm>
            <a:off x="1619672" y="2483024"/>
            <a:ext cx="2592288" cy="1016305"/>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User profile</a:t>
            </a:r>
          </a:p>
          <a:p>
            <a:pPr eaLnBrk="0" hangingPunct="0"/>
            <a:r>
              <a:rPr lang="en-US" sz="2000" dirty="0">
                <a:solidFill>
                  <a:schemeClr val="tx1"/>
                </a:solidFill>
                <a:latin typeface="Calibri"/>
                <a:cs typeface="Calibri"/>
              </a:rPr>
              <a:t>+</a:t>
            </a:r>
          </a:p>
          <a:p>
            <a:pPr eaLnBrk="0" hangingPunct="0"/>
            <a:r>
              <a:rPr lang="en-US" sz="2000" dirty="0">
                <a:solidFill>
                  <a:schemeClr val="tx1"/>
                </a:solidFill>
                <a:latin typeface="Calibri"/>
                <a:cs typeface="Calibri"/>
              </a:rPr>
              <a:t>Context information</a:t>
            </a:r>
          </a:p>
        </p:txBody>
      </p:sp>
      <p:pic>
        <p:nvPicPr>
          <p:cNvPr id="8" name="Picture 7"/>
          <p:cNvPicPr>
            <a:picLocks noChangeAspect="1"/>
          </p:cNvPicPr>
          <p:nvPr/>
        </p:nvPicPr>
        <p:blipFill>
          <a:blip r:embed="rId4"/>
          <a:stretch>
            <a:fillRect/>
          </a:stretch>
        </p:blipFill>
        <p:spPr>
          <a:xfrm>
            <a:off x="827584" y="4221088"/>
            <a:ext cx="1728192" cy="1728192"/>
          </a:xfrm>
          <a:prstGeom prst="rect">
            <a:avLst/>
          </a:prstGeom>
        </p:spPr>
      </p:pic>
      <p:sp>
        <p:nvSpPr>
          <p:cNvPr id="9" name="Rectangle 5"/>
          <p:cNvSpPr>
            <a:spLocks noChangeArrowheads="1"/>
          </p:cNvSpPr>
          <p:nvPr/>
        </p:nvSpPr>
        <p:spPr bwMode="auto">
          <a:xfrm>
            <a:off x="2555776" y="4807024"/>
            <a:ext cx="1944216" cy="708528"/>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Community data</a:t>
            </a:r>
          </a:p>
          <a:p>
            <a:pPr eaLnBrk="0" hangingPunct="0"/>
            <a:r>
              <a:rPr lang="en-US" sz="2000" dirty="0">
                <a:solidFill>
                  <a:schemeClr val="tx1"/>
                </a:solidFill>
                <a:latin typeface="Calibri"/>
                <a:cs typeface="Calibri"/>
              </a:rPr>
              <a:t>(Ratings)</a:t>
            </a:r>
          </a:p>
        </p:txBody>
      </p:sp>
      <p:pic>
        <p:nvPicPr>
          <p:cNvPr id="10" name="Picture 9"/>
          <p:cNvPicPr>
            <a:picLocks noChangeAspect="1"/>
          </p:cNvPicPr>
          <p:nvPr/>
        </p:nvPicPr>
        <p:blipFill>
          <a:blip r:embed="rId5"/>
          <a:stretch>
            <a:fillRect/>
          </a:stretch>
        </p:blipFill>
        <p:spPr>
          <a:xfrm>
            <a:off x="4355976" y="3429000"/>
            <a:ext cx="1152128" cy="1152128"/>
          </a:xfrm>
          <a:prstGeom prst="rect">
            <a:avLst/>
          </a:prstGeom>
        </p:spPr>
      </p:pic>
      <p:sp>
        <p:nvSpPr>
          <p:cNvPr id="11" name="Rectangle 5"/>
          <p:cNvSpPr>
            <a:spLocks noChangeArrowheads="1"/>
          </p:cNvSpPr>
          <p:nvPr/>
        </p:nvSpPr>
        <p:spPr bwMode="auto">
          <a:xfrm>
            <a:off x="3707904" y="3861048"/>
            <a:ext cx="864096" cy="400752"/>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RS</a:t>
            </a:r>
          </a:p>
        </p:txBody>
      </p:sp>
      <p:cxnSp>
        <p:nvCxnSpPr>
          <p:cNvPr id="13" name="Curved Connector 12"/>
          <p:cNvCxnSpPr>
            <a:stCxn id="7" idx="3"/>
            <a:endCxn id="10" idx="0"/>
          </p:cNvCxnSpPr>
          <p:nvPr/>
        </p:nvCxnSpPr>
        <p:spPr bwMode="auto">
          <a:xfrm>
            <a:off x="4211960" y="2991177"/>
            <a:ext cx="720080" cy="437823"/>
          </a:xfrm>
          <a:prstGeom prst="curvedConnector2">
            <a:avLst/>
          </a:prstGeom>
          <a:solidFill>
            <a:schemeClr val="accent1"/>
          </a:solidFill>
          <a:ln w="9525" cap="flat" cmpd="sng" algn="ctr">
            <a:solidFill>
              <a:schemeClr val="tx1"/>
            </a:solidFill>
            <a:prstDash val="solid"/>
            <a:round/>
            <a:headEnd type="none" w="med" len="med"/>
            <a:tailEnd type="arrow"/>
          </a:ln>
          <a:effectLst/>
        </p:spPr>
      </p:cxnSp>
      <p:cxnSp>
        <p:nvCxnSpPr>
          <p:cNvPr id="17" name="Curved Connector 16"/>
          <p:cNvCxnSpPr>
            <a:stCxn id="9" idx="3"/>
            <a:endCxn id="10" idx="2"/>
          </p:cNvCxnSpPr>
          <p:nvPr/>
        </p:nvCxnSpPr>
        <p:spPr bwMode="auto">
          <a:xfrm flipV="1">
            <a:off x="4499992" y="4581128"/>
            <a:ext cx="432048" cy="580160"/>
          </a:xfrm>
          <a:prstGeom prst="curvedConnector2">
            <a:avLst/>
          </a:prstGeom>
          <a:solidFill>
            <a:schemeClr val="accent1"/>
          </a:solidFill>
          <a:ln w="9525" cap="flat" cmpd="sng" algn="ctr">
            <a:solidFill>
              <a:schemeClr val="tx1"/>
            </a:solidFill>
            <a:prstDash val="solid"/>
            <a:round/>
            <a:headEnd type="none" w="med" len="med"/>
            <a:tailEnd type="arrow"/>
          </a:ln>
          <a:effectLst/>
        </p:spPr>
      </p:cxnSp>
      <p:cxnSp>
        <p:nvCxnSpPr>
          <p:cNvPr id="20" name="Straight Arrow Connector 19"/>
          <p:cNvCxnSpPr>
            <a:stCxn id="10" idx="3"/>
            <a:endCxn id="18" idx="1"/>
          </p:cNvCxnSpPr>
          <p:nvPr/>
        </p:nvCxnSpPr>
        <p:spPr bwMode="auto">
          <a:xfrm>
            <a:off x="5508104" y="4005064"/>
            <a:ext cx="1236464" cy="542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nvGrpSpPr>
          <p:cNvPr id="23" name="Group 22"/>
          <p:cNvGrpSpPr/>
          <p:nvPr/>
        </p:nvGrpSpPr>
        <p:grpSpPr>
          <a:xfrm>
            <a:off x="6300192" y="3429000"/>
            <a:ext cx="2051720" cy="1788648"/>
            <a:chOff x="6624736" y="3429000"/>
            <a:chExt cx="2051720" cy="1788648"/>
          </a:xfrm>
        </p:grpSpPr>
        <p:pic>
          <p:nvPicPr>
            <p:cNvPr id="18" name="Picture 17"/>
            <p:cNvPicPr>
              <a:picLocks noChangeAspect="1"/>
            </p:cNvPicPr>
            <p:nvPr/>
          </p:nvPicPr>
          <p:blipFill>
            <a:blip r:embed="rId6"/>
            <a:stretch>
              <a:fillRect/>
            </a:stretch>
          </p:blipFill>
          <p:spPr>
            <a:xfrm>
              <a:off x="7069112" y="3429000"/>
              <a:ext cx="1162968" cy="1162968"/>
            </a:xfrm>
            <a:prstGeom prst="rect">
              <a:avLst/>
            </a:prstGeom>
          </p:spPr>
        </p:pic>
        <p:sp>
          <p:nvSpPr>
            <p:cNvPr id="21" name="Rectangle 5"/>
            <p:cNvSpPr>
              <a:spLocks noChangeArrowheads="1"/>
            </p:cNvSpPr>
            <p:nvPr/>
          </p:nvSpPr>
          <p:spPr bwMode="auto">
            <a:xfrm>
              <a:off x="6624736" y="4509120"/>
              <a:ext cx="2051720" cy="708528"/>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Recommendation</a:t>
              </a:r>
            </a:p>
            <a:p>
              <a:pPr eaLnBrk="0" hangingPunct="0"/>
              <a:r>
                <a:rPr lang="en-US" sz="2000" dirty="0">
                  <a:solidFill>
                    <a:schemeClr val="tx1"/>
                  </a:solidFill>
                  <a:latin typeface="Calibri"/>
                  <a:cs typeface="Calibri"/>
                </a:rPr>
                <a:t>list</a:t>
              </a:r>
            </a:p>
          </p:txBody>
        </p:sp>
      </p:grpSp>
      <p:sp>
        <p:nvSpPr>
          <p:cNvPr id="6" name="Rectangle 5">
            <a:extLst>
              <a:ext uri="{FF2B5EF4-FFF2-40B4-BE49-F238E27FC236}">
                <a16:creationId xmlns:a16="http://schemas.microsoft.com/office/drawing/2014/main" id="{8B265ED8-18EA-EA46-841B-6BBFDC74A78F}"/>
              </a:ext>
            </a:extLst>
          </p:cNvPr>
          <p:cNvSpPr/>
          <p:nvPr/>
        </p:nvSpPr>
        <p:spPr>
          <a:xfrm>
            <a:off x="4786928" y="5707201"/>
            <a:ext cx="2994474" cy="461665"/>
          </a:xfrm>
          <a:prstGeom prst="rect">
            <a:avLst/>
          </a:prstGeom>
        </p:spPr>
        <p:txBody>
          <a:bodyPr wrap="none">
            <a:spAutoFit/>
          </a:bodyPr>
          <a:lstStyle/>
          <a:p>
            <a:r>
              <a:rPr lang="en-GB" sz="2400" b="1" dirty="0"/>
              <a:t>Collaborative Filtering</a:t>
            </a:r>
            <a:endParaRPr lang="en-US" sz="2400" b="1"/>
          </a:p>
        </p:txBody>
      </p:sp>
    </p:spTree>
    <p:extLst>
      <p:ext uri="{BB962C8B-B14F-4D97-AF65-F5344CB8AC3E}">
        <p14:creationId xmlns:p14="http://schemas.microsoft.com/office/powerpoint/2010/main" val="26861671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EF71B-E988-E243-B4E2-F54E30E79597}"/>
              </a:ext>
            </a:extLst>
          </p:cNvPr>
          <p:cNvSpPr>
            <a:spLocks noGrp="1"/>
          </p:cNvSpPr>
          <p:nvPr>
            <p:ph type="title"/>
          </p:nvPr>
        </p:nvSpPr>
        <p:spPr/>
        <p:txBody>
          <a:bodyPr/>
          <a:lstStyle/>
          <a:p>
            <a:r>
              <a:rPr lang="en-US" dirty="0"/>
              <a:t>Example</a:t>
            </a:r>
          </a:p>
        </p:txBody>
      </p:sp>
      <p:sp>
        <p:nvSpPr>
          <p:cNvPr id="4" name="Footer Placeholder 3">
            <a:extLst>
              <a:ext uri="{FF2B5EF4-FFF2-40B4-BE49-F238E27FC236}">
                <a16:creationId xmlns:a16="http://schemas.microsoft.com/office/drawing/2014/main" id="{95CFA2CC-DC73-1040-833D-99D66970D984}"/>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graphicFrame>
        <p:nvGraphicFramePr>
          <p:cNvPr id="5" name="Table 4">
            <a:extLst>
              <a:ext uri="{FF2B5EF4-FFF2-40B4-BE49-F238E27FC236}">
                <a16:creationId xmlns:a16="http://schemas.microsoft.com/office/drawing/2014/main" id="{019D9C4E-E4F8-864F-8606-16F1BB421A4C}"/>
              </a:ext>
            </a:extLst>
          </p:cNvPr>
          <p:cNvGraphicFramePr>
            <a:graphicFrameLocks noGrp="1"/>
          </p:cNvGraphicFramePr>
          <p:nvPr>
            <p:extLst>
              <p:ext uri="{D42A27DB-BD31-4B8C-83A1-F6EECF244321}">
                <p14:modId xmlns:p14="http://schemas.microsoft.com/office/powerpoint/2010/main" val="4179995835"/>
              </p:ext>
            </p:extLst>
          </p:nvPr>
        </p:nvGraphicFramePr>
        <p:xfrm>
          <a:off x="38100" y="1772816"/>
          <a:ext cx="6096000" cy="22250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370840">
                <a:tc>
                  <a:txBody>
                    <a:bodyPr/>
                    <a:lstStyle/>
                    <a:p>
                      <a:endParaRPr lang="en-GB" dirty="0">
                        <a:latin typeface="Calibri"/>
                        <a:cs typeface="Calibri"/>
                      </a:endParaRPr>
                    </a:p>
                  </a:txBody>
                  <a:tcPr/>
                </a:tc>
                <a:tc>
                  <a:txBody>
                    <a:bodyPr/>
                    <a:lstStyle/>
                    <a:p>
                      <a:r>
                        <a:rPr lang="en-GB" dirty="0">
                          <a:latin typeface="Calibri"/>
                          <a:cs typeface="Calibri"/>
                        </a:rPr>
                        <a:t>Item 1</a:t>
                      </a:r>
                    </a:p>
                  </a:txBody>
                  <a:tcPr/>
                </a:tc>
                <a:tc>
                  <a:txBody>
                    <a:bodyPr/>
                    <a:lstStyle/>
                    <a:p>
                      <a:r>
                        <a:rPr lang="en-GB" dirty="0">
                          <a:latin typeface="Calibri"/>
                          <a:cs typeface="Calibri"/>
                        </a:rPr>
                        <a:t>Item 2</a:t>
                      </a:r>
                    </a:p>
                  </a:txBody>
                  <a:tcPr/>
                </a:tc>
                <a:tc>
                  <a:txBody>
                    <a:bodyPr/>
                    <a:lstStyle/>
                    <a:p>
                      <a:r>
                        <a:rPr lang="en-GB" dirty="0">
                          <a:latin typeface="Calibri"/>
                          <a:cs typeface="Calibri"/>
                        </a:rPr>
                        <a:t>Item 3</a:t>
                      </a:r>
                    </a:p>
                  </a:txBody>
                  <a:tcPr/>
                </a:tc>
                <a:tc>
                  <a:txBody>
                    <a:bodyPr/>
                    <a:lstStyle/>
                    <a:p>
                      <a:r>
                        <a:rPr lang="en-GB" dirty="0">
                          <a:latin typeface="Calibri"/>
                          <a:cs typeface="Calibri"/>
                        </a:rPr>
                        <a:t>Item 4</a:t>
                      </a:r>
                    </a:p>
                  </a:txBody>
                  <a:tcPr/>
                </a:tc>
                <a:tc>
                  <a:txBody>
                    <a:bodyPr/>
                    <a:lstStyle/>
                    <a:p>
                      <a:r>
                        <a:rPr lang="en-GB" dirty="0">
                          <a:latin typeface="Calibri"/>
                          <a:cs typeface="Calibri"/>
                        </a:rPr>
                        <a:t>Item 5</a:t>
                      </a:r>
                    </a:p>
                  </a:txBody>
                  <a:tcPr/>
                </a:tc>
                <a:extLst>
                  <a:ext uri="{0D108BD9-81ED-4DB2-BD59-A6C34878D82A}">
                    <a16:rowId xmlns:a16="http://schemas.microsoft.com/office/drawing/2014/main" val="10000"/>
                  </a:ext>
                </a:extLst>
              </a:tr>
              <a:tr h="370840">
                <a:tc>
                  <a:txBody>
                    <a:bodyPr/>
                    <a:lstStyle/>
                    <a:p>
                      <a:r>
                        <a:rPr lang="en-GB" dirty="0">
                          <a:latin typeface="Calibri"/>
                          <a:cs typeface="Calibri"/>
                        </a:rPr>
                        <a:t>U</a:t>
                      </a:r>
                    </a:p>
                  </a:txBody>
                  <a:tcPr/>
                </a:tc>
                <a:tc>
                  <a:txBody>
                    <a:bodyPr/>
                    <a:lstStyle/>
                    <a:p>
                      <a:r>
                        <a:rPr lang="en-GB" dirty="0">
                          <a:latin typeface="Calibri"/>
                          <a:cs typeface="Calibri"/>
                        </a:rPr>
                        <a:t>5</a:t>
                      </a:r>
                    </a:p>
                  </a:txBody>
                  <a:tcPr/>
                </a:tc>
                <a:tc>
                  <a:txBody>
                    <a:bodyPr/>
                    <a:lstStyle/>
                    <a:p>
                      <a:r>
                        <a:rPr lang="en-GB" dirty="0">
                          <a:latin typeface="Calibri"/>
                          <a:cs typeface="Calibri"/>
                        </a:rPr>
                        <a:t>3</a:t>
                      </a:r>
                    </a:p>
                  </a:txBody>
                  <a:tcPr/>
                </a:tc>
                <a:tc>
                  <a:txBody>
                    <a:bodyPr/>
                    <a:lstStyle/>
                    <a:p>
                      <a:r>
                        <a:rPr lang="en-GB" dirty="0">
                          <a:latin typeface="Calibri"/>
                          <a:cs typeface="Calibri"/>
                        </a:rPr>
                        <a:t>4</a:t>
                      </a:r>
                    </a:p>
                  </a:txBody>
                  <a:tcPr/>
                </a:tc>
                <a:tc>
                  <a:txBody>
                    <a:bodyPr/>
                    <a:lstStyle/>
                    <a:p>
                      <a:r>
                        <a:rPr lang="en-GB" dirty="0">
                          <a:latin typeface="Calibri"/>
                          <a:cs typeface="Calibri"/>
                        </a:rPr>
                        <a:t>4</a:t>
                      </a:r>
                    </a:p>
                  </a:txBody>
                  <a:tcPr/>
                </a:tc>
                <a:tc>
                  <a:txBody>
                    <a:bodyPr/>
                    <a:lstStyle/>
                    <a:p>
                      <a:pPr marL="0" algn="l" defTabSz="914400" rtl="0" eaLnBrk="1" latinLnBrk="0" hangingPunct="1"/>
                      <a:r>
                        <a:rPr lang="en-GB" sz="1800" kern="1200" dirty="0">
                          <a:solidFill>
                            <a:schemeClr val="dk1"/>
                          </a:solidFill>
                          <a:latin typeface="Calibri"/>
                          <a:ea typeface="+mn-ea"/>
                          <a:cs typeface="Calibri"/>
                        </a:rPr>
                        <a:t>5</a:t>
                      </a:r>
                    </a:p>
                  </a:txBody>
                  <a:tcPr>
                    <a:solidFill>
                      <a:srgbClr val="FFCC66"/>
                    </a:solidFill>
                  </a:tcPr>
                </a:tc>
                <a:extLst>
                  <a:ext uri="{0D108BD9-81ED-4DB2-BD59-A6C34878D82A}">
                    <a16:rowId xmlns:a16="http://schemas.microsoft.com/office/drawing/2014/main" val="10001"/>
                  </a:ext>
                </a:extLst>
              </a:tr>
              <a:tr h="370840">
                <a:tc>
                  <a:txBody>
                    <a:bodyPr/>
                    <a:lstStyle/>
                    <a:p>
                      <a:r>
                        <a:rPr lang="en-GB" dirty="0">
                          <a:latin typeface="Calibri"/>
                          <a:cs typeface="Calibri"/>
                        </a:rPr>
                        <a:t>User 1</a:t>
                      </a:r>
                    </a:p>
                  </a:txBody>
                  <a:tcPr/>
                </a:tc>
                <a:tc>
                  <a:txBody>
                    <a:bodyPr/>
                    <a:lstStyle/>
                    <a:p>
                      <a:r>
                        <a:rPr lang="en-GB" dirty="0">
                          <a:latin typeface="Calibri"/>
                          <a:cs typeface="Calibri"/>
                        </a:rPr>
                        <a:t>3</a:t>
                      </a:r>
                    </a:p>
                  </a:txBody>
                  <a:tcPr/>
                </a:tc>
                <a:tc>
                  <a:txBody>
                    <a:bodyPr/>
                    <a:lstStyle/>
                    <a:p>
                      <a:r>
                        <a:rPr lang="en-GB" dirty="0">
                          <a:latin typeface="Calibri"/>
                          <a:cs typeface="Calibri"/>
                        </a:rPr>
                        <a:t>1</a:t>
                      </a:r>
                    </a:p>
                  </a:txBody>
                  <a:tcPr/>
                </a:tc>
                <a:tc>
                  <a:txBody>
                    <a:bodyPr/>
                    <a:lstStyle/>
                    <a:p>
                      <a:r>
                        <a:rPr lang="en-GB" dirty="0">
                          <a:latin typeface="Calibri"/>
                          <a:cs typeface="Calibri"/>
                        </a:rPr>
                        <a:t>2</a:t>
                      </a:r>
                    </a:p>
                  </a:txBody>
                  <a:tcPr/>
                </a:tc>
                <a:tc>
                  <a:txBody>
                    <a:bodyPr/>
                    <a:lstStyle/>
                    <a:p>
                      <a:r>
                        <a:rPr lang="en-GB" dirty="0">
                          <a:latin typeface="Calibri"/>
                          <a:cs typeface="Calibri"/>
                        </a:rPr>
                        <a:t>3</a:t>
                      </a:r>
                    </a:p>
                  </a:txBody>
                  <a:tcPr/>
                </a:tc>
                <a:tc>
                  <a:txBody>
                    <a:bodyPr/>
                    <a:lstStyle/>
                    <a:p>
                      <a:r>
                        <a:rPr lang="en-GB" dirty="0">
                          <a:latin typeface="Calibri"/>
                          <a:cs typeface="Calibri"/>
                        </a:rPr>
                        <a:t>3</a:t>
                      </a:r>
                    </a:p>
                  </a:txBody>
                  <a:tcPr/>
                </a:tc>
                <a:extLst>
                  <a:ext uri="{0D108BD9-81ED-4DB2-BD59-A6C34878D82A}">
                    <a16:rowId xmlns:a16="http://schemas.microsoft.com/office/drawing/2014/main" val="10002"/>
                  </a:ext>
                </a:extLst>
              </a:tr>
              <a:tr h="370840">
                <a:tc>
                  <a:txBody>
                    <a:bodyPr/>
                    <a:lstStyle/>
                    <a:p>
                      <a:r>
                        <a:rPr lang="en-GB" dirty="0">
                          <a:latin typeface="Calibri"/>
                          <a:cs typeface="Calibri"/>
                        </a:rPr>
                        <a:t>User 2</a:t>
                      </a:r>
                    </a:p>
                  </a:txBody>
                  <a:tcPr/>
                </a:tc>
                <a:tc>
                  <a:txBody>
                    <a:bodyPr/>
                    <a:lstStyle/>
                    <a:p>
                      <a:r>
                        <a:rPr lang="en-GB" dirty="0">
                          <a:latin typeface="Calibri"/>
                          <a:cs typeface="Calibri"/>
                        </a:rPr>
                        <a:t>4</a:t>
                      </a:r>
                    </a:p>
                  </a:txBody>
                  <a:tcPr/>
                </a:tc>
                <a:tc>
                  <a:txBody>
                    <a:bodyPr/>
                    <a:lstStyle/>
                    <a:p>
                      <a:r>
                        <a:rPr lang="en-GB" dirty="0">
                          <a:latin typeface="Calibri"/>
                          <a:cs typeface="Calibri"/>
                        </a:rPr>
                        <a:t>3</a:t>
                      </a:r>
                    </a:p>
                  </a:txBody>
                  <a:tcPr/>
                </a:tc>
                <a:tc>
                  <a:txBody>
                    <a:bodyPr/>
                    <a:lstStyle/>
                    <a:p>
                      <a:r>
                        <a:rPr lang="en-GB" dirty="0">
                          <a:latin typeface="Calibri"/>
                          <a:cs typeface="Calibri"/>
                        </a:rPr>
                        <a:t>4</a:t>
                      </a:r>
                    </a:p>
                  </a:txBody>
                  <a:tcPr/>
                </a:tc>
                <a:tc>
                  <a:txBody>
                    <a:bodyPr/>
                    <a:lstStyle/>
                    <a:p>
                      <a:r>
                        <a:rPr lang="en-GB" dirty="0">
                          <a:latin typeface="Calibri"/>
                          <a:cs typeface="Calibri"/>
                        </a:rPr>
                        <a:t>3</a:t>
                      </a:r>
                    </a:p>
                  </a:txBody>
                  <a:tcPr/>
                </a:tc>
                <a:tc>
                  <a:txBody>
                    <a:bodyPr/>
                    <a:lstStyle/>
                    <a:p>
                      <a:r>
                        <a:rPr lang="en-GB" dirty="0">
                          <a:latin typeface="Calibri"/>
                          <a:cs typeface="Calibri"/>
                        </a:rPr>
                        <a:t>5</a:t>
                      </a:r>
                    </a:p>
                  </a:txBody>
                  <a:tcPr/>
                </a:tc>
                <a:extLst>
                  <a:ext uri="{0D108BD9-81ED-4DB2-BD59-A6C34878D82A}">
                    <a16:rowId xmlns:a16="http://schemas.microsoft.com/office/drawing/2014/main" val="10003"/>
                  </a:ext>
                </a:extLst>
              </a:tr>
              <a:tr h="370840">
                <a:tc>
                  <a:txBody>
                    <a:bodyPr/>
                    <a:lstStyle/>
                    <a:p>
                      <a:r>
                        <a:rPr lang="en-GB" dirty="0">
                          <a:latin typeface="Calibri"/>
                          <a:cs typeface="Calibri"/>
                        </a:rPr>
                        <a:t>User 3</a:t>
                      </a:r>
                    </a:p>
                  </a:txBody>
                  <a:tcPr/>
                </a:tc>
                <a:tc>
                  <a:txBody>
                    <a:bodyPr/>
                    <a:lstStyle/>
                    <a:p>
                      <a:r>
                        <a:rPr lang="en-GB" dirty="0">
                          <a:latin typeface="Calibri"/>
                          <a:cs typeface="Calibri"/>
                        </a:rPr>
                        <a:t>3</a:t>
                      </a:r>
                    </a:p>
                  </a:txBody>
                  <a:tcPr/>
                </a:tc>
                <a:tc>
                  <a:txBody>
                    <a:bodyPr/>
                    <a:lstStyle/>
                    <a:p>
                      <a:r>
                        <a:rPr lang="en-GB" dirty="0">
                          <a:latin typeface="Calibri"/>
                          <a:cs typeface="Calibri"/>
                        </a:rPr>
                        <a:t>3</a:t>
                      </a:r>
                    </a:p>
                  </a:txBody>
                  <a:tcPr/>
                </a:tc>
                <a:tc>
                  <a:txBody>
                    <a:bodyPr/>
                    <a:lstStyle/>
                    <a:p>
                      <a:r>
                        <a:rPr lang="en-GB" dirty="0">
                          <a:latin typeface="Calibri"/>
                          <a:cs typeface="Calibri"/>
                        </a:rPr>
                        <a:t>1</a:t>
                      </a:r>
                    </a:p>
                  </a:txBody>
                  <a:tcPr/>
                </a:tc>
                <a:tc>
                  <a:txBody>
                    <a:bodyPr/>
                    <a:lstStyle/>
                    <a:p>
                      <a:r>
                        <a:rPr lang="en-GB" dirty="0">
                          <a:latin typeface="Calibri"/>
                          <a:cs typeface="Calibri"/>
                        </a:rPr>
                        <a:t>5</a:t>
                      </a:r>
                    </a:p>
                  </a:txBody>
                  <a:tcPr/>
                </a:tc>
                <a:tc>
                  <a:txBody>
                    <a:bodyPr/>
                    <a:lstStyle/>
                    <a:p>
                      <a:r>
                        <a:rPr lang="en-GB" dirty="0">
                          <a:latin typeface="Calibri"/>
                          <a:cs typeface="Calibri"/>
                        </a:rPr>
                        <a:t>4</a:t>
                      </a:r>
                    </a:p>
                  </a:txBody>
                  <a:tcPr/>
                </a:tc>
                <a:extLst>
                  <a:ext uri="{0D108BD9-81ED-4DB2-BD59-A6C34878D82A}">
                    <a16:rowId xmlns:a16="http://schemas.microsoft.com/office/drawing/2014/main" val="10004"/>
                  </a:ext>
                </a:extLst>
              </a:tr>
              <a:tr h="370840">
                <a:tc>
                  <a:txBody>
                    <a:bodyPr/>
                    <a:lstStyle/>
                    <a:p>
                      <a:r>
                        <a:rPr lang="en-GB" dirty="0">
                          <a:latin typeface="Calibri"/>
                          <a:cs typeface="Calibri"/>
                        </a:rPr>
                        <a:t>User 4</a:t>
                      </a:r>
                    </a:p>
                  </a:txBody>
                  <a:tcPr/>
                </a:tc>
                <a:tc>
                  <a:txBody>
                    <a:bodyPr/>
                    <a:lstStyle/>
                    <a:p>
                      <a:r>
                        <a:rPr lang="en-GB" dirty="0">
                          <a:latin typeface="Calibri"/>
                          <a:cs typeface="Calibri"/>
                        </a:rPr>
                        <a:t>1</a:t>
                      </a:r>
                    </a:p>
                  </a:txBody>
                  <a:tcPr/>
                </a:tc>
                <a:tc>
                  <a:txBody>
                    <a:bodyPr/>
                    <a:lstStyle/>
                    <a:p>
                      <a:r>
                        <a:rPr lang="en-GB" dirty="0">
                          <a:latin typeface="Calibri"/>
                          <a:cs typeface="Calibri"/>
                        </a:rPr>
                        <a:t>5</a:t>
                      </a:r>
                    </a:p>
                  </a:txBody>
                  <a:tcPr/>
                </a:tc>
                <a:tc>
                  <a:txBody>
                    <a:bodyPr/>
                    <a:lstStyle/>
                    <a:p>
                      <a:r>
                        <a:rPr lang="en-GB" dirty="0">
                          <a:latin typeface="Calibri"/>
                          <a:cs typeface="Calibri"/>
                        </a:rPr>
                        <a:t>5</a:t>
                      </a:r>
                    </a:p>
                  </a:txBody>
                  <a:tcPr/>
                </a:tc>
                <a:tc>
                  <a:txBody>
                    <a:bodyPr/>
                    <a:lstStyle/>
                    <a:p>
                      <a:r>
                        <a:rPr lang="en-GB" dirty="0">
                          <a:latin typeface="Calibri"/>
                          <a:cs typeface="Calibri"/>
                        </a:rPr>
                        <a:t>2</a:t>
                      </a:r>
                    </a:p>
                  </a:txBody>
                  <a:tcPr/>
                </a:tc>
                <a:tc>
                  <a:txBody>
                    <a:bodyPr/>
                    <a:lstStyle/>
                    <a:p>
                      <a:r>
                        <a:rPr lang="en-GB" dirty="0">
                          <a:latin typeface="Calibri"/>
                          <a:cs typeface="Calibri"/>
                        </a:rPr>
                        <a:t>1</a:t>
                      </a:r>
                    </a:p>
                  </a:txBody>
                  <a:tcPr/>
                </a:tc>
                <a:extLst>
                  <a:ext uri="{0D108BD9-81ED-4DB2-BD59-A6C34878D82A}">
                    <a16:rowId xmlns:a16="http://schemas.microsoft.com/office/drawing/2014/main" val="10005"/>
                  </a:ext>
                </a:extLst>
              </a:tr>
            </a:tbl>
          </a:graphicData>
        </a:graphic>
      </p:graphicFrame>
      <p:sp>
        <p:nvSpPr>
          <p:cNvPr id="6" name="TextBox 5">
            <a:extLst>
              <a:ext uri="{FF2B5EF4-FFF2-40B4-BE49-F238E27FC236}">
                <a16:creationId xmlns:a16="http://schemas.microsoft.com/office/drawing/2014/main" id="{EA525AC1-C7B8-BC4C-830F-945FF8EE26B1}"/>
              </a:ext>
            </a:extLst>
          </p:cNvPr>
          <p:cNvSpPr txBox="1"/>
          <p:nvPr/>
        </p:nvSpPr>
        <p:spPr>
          <a:xfrm>
            <a:off x="467544" y="1249596"/>
            <a:ext cx="380232" cy="523220"/>
          </a:xfrm>
          <a:prstGeom prst="rect">
            <a:avLst/>
          </a:prstGeom>
          <a:noFill/>
        </p:spPr>
        <p:txBody>
          <a:bodyPr wrap="none" rtlCol="0">
            <a:spAutoFit/>
          </a:bodyPr>
          <a:lstStyle/>
          <a:p>
            <a:r>
              <a:rPr lang="en-US" sz="2800" dirty="0"/>
              <a:t>R</a:t>
            </a:r>
          </a:p>
        </p:txBody>
      </p:sp>
      <p:graphicFrame>
        <p:nvGraphicFramePr>
          <p:cNvPr id="7" name="Table 6">
            <a:extLst>
              <a:ext uri="{FF2B5EF4-FFF2-40B4-BE49-F238E27FC236}">
                <a16:creationId xmlns:a16="http://schemas.microsoft.com/office/drawing/2014/main" id="{C3ECDEB8-A6D5-5048-9618-848EE6DBFDA7}"/>
              </a:ext>
            </a:extLst>
          </p:cNvPr>
          <p:cNvGraphicFramePr>
            <a:graphicFrameLocks noGrp="1"/>
          </p:cNvGraphicFramePr>
          <p:nvPr>
            <p:extLst>
              <p:ext uri="{D42A27DB-BD31-4B8C-83A1-F6EECF244321}">
                <p14:modId xmlns:p14="http://schemas.microsoft.com/office/powerpoint/2010/main" val="1832017151"/>
              </p:ext>
            </p:extLst>
          </p:nvPr>
        </p:nvGraphicFramePr>
        <p:xfrm>
          <a:off x="6504208" y="1772816"/>
          <a:ext cx="1016000" cy="22250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355691244"/>
                    </a:ext>
                  </a:extLst>
                </a:gridCol>
              </a:tblGrid>
              <a:tr h="370840">
                <a:tc>
                  <a:txBody>
                    <a:bodyPr/>
                    <a:lstStyle/>
                    <a:p>
                      <a:r>
                        <a:rPr lang="en-GB" dirty="0">
                          <a:latin typeface="Calibri"/>
                          <a:cs typeface="Calibri"/>
                        </a:rPr>
                        <a:t>Id 5</a:t>
                      </a:r>
                    </a:p>
                  </a:txBody>
                  <a:tcPr/>
                </a:tc>
                <a:extLst>
                  <a:ext uri="{0D108BD9-81ED-4DB2-BD59-A6C34878D82A}">
                    <a16:rowId xmlns:a16="http://schemas.microsoft.com/office/drawing/2014/main" val="2059165073"/>
                  </a:ext>
                </a:extLst>
              </a:tr>
              <a:tr h="370840">
                <a:tc>
                  <a:txBody>
                    <a:bodyPr/>
                    <a:lstStyle/>
                    <a:p>
                      <a:pPr marL="0" algn="l" defTabSz="914400" rtl="0" eaLnBrk="1" latinLnBrk="0" hangingPunct="1"/>
                      <a:r>
                        <a:rPr lang="en-GB" sz="1800" kern="1200" dirty="0">
                          <a:solidFill>
                            <a:schemeClr val="dk1"/>
                          </a:solidFill>
                          <a:latin typeface="Calibri"/>
                          <a:ea typeface="+mn-ea"/>
                          <a:cs typeface="Calibri"/>
                        </a:rPr>
                        <a:t>0</a:t>
                      </a:r>
                    </a:p>
                  </a:txBody>
                  <a:tcPr/>
                </a:tc>
                <a:extLst>
                  <a:ext uri="{0D108BD9-81ED-4DB2-BD59-A6C34878D82A}">
                    <a16:rowId xmlns:a16="http://schemas.microsoft.com/office/drawing/2014/main" val="1290670049"/>
                  </a:ext>
                </a:extLst>
              </a:tr>
              <a:tr h="370840">
                <a:tc>
                  <a:txBody>
                    <a:bodyPr/>
                    <a:lstStyle/>
                    <a:p>
                      <a:r>
                        <a:rPr lang="en-GB" dirty="0">
                          <a:latin typeface="Calibri"/>
                          <a:cs typeface="Calibri"/>
                        </a:rPr>
                        <a:t>0</a:t>
                      </a:r>
                    </a:p>
                  </a:txBody>
                  <a:tcPr/>
                </a:tc>
                <a:extLst>
                  <a:ext uri="{0D108BD9-81ED-4DB2-BD59-A6C34878D82A}">
                    <a16:rowId xmlns:a16="http://schemas.microsoft.com/office/drawing/2014/main" val="702861051"/>
                  </a:ext>
                </a:extLst>
              </a:tr>
              <a:tr h="370840">
                <a:tc>
                  <a:txBody>
                    <a:bodyPr/>
                    <a:lstStyle/>
                    <a:p>
                      <a:r>
                        <a:rPr lang="en-GB" dirty="0">
                          <a:latin typeface="Calibri"/>
                          <a:cs typeface="Calibri"/>
                        </a:rPr>
                        <a:t>0</a:t>
                      </a:r>
                    </a:p>
                  </a:txBody>
                  <a:tcPr/>
                </a:tc>
                <a:extLst>
                  <a:ext uri="{0D108BD9-81ED-4DB2-BD59-A6C34878D82A}">
                    <a16:rowId xmlns:a16="http://schemas.microsoft.com/office/drawing/2014/main" val="339136837"/>
                  </a:ext>
                </a:extLst>
              </a:tr>
              <a:tr h="370840">
                <a:tc>
                  <a:txBody>
                    <a:bodyPr/>
                    <a:lstStyle/>
                    <a:p>
                      <a:r>
                        <a:rPr lang="en-GB" dirty="0">
                          <a:latin typeface="Calibri"/>
                          <a:cs typeface="Calibri"/>
                        </a:rPr>
                        <a:t>0</a:t>
                      </a:r>
                    </a:p>
                  </a:txBody>
                  <a:tcPr/>
                </a:tc>
                <a:extLst>
                  <a:ext uri="{0D108BD9-81ED-4DB2-BD59-A6C34878D82A}">
                    <a16:rowId xmlns:a16="http://schemas.microsoft.com/office/drawing/2014/main" val="1296810145"/>
                  </a:ext>
                </a:extLst>
              </a:tr>
              <a:tr h="370840">
                <a:tc>
                  <a:txBody>
                    <a:bodyPr/>
                    <a:lstStyle/>
                    <a:p>
                      <a:r>
                        <a:rPr lang="en-GB" dirty="0">
                          <a:latin typeface="Calibri"/>
                          <a:cs typeface="Calibri"/>
                        </a:rPr>
                        <a:t>1</a:t>
                      </a:r>
                    </a:p>
                  </a:txBody>
                  <a:tcPr/>
                </a:tc>
                <a:extLst>
                  <a:ext uri="{0D108BD9-81ED-4DB2-BD59-A6C34878D82A}">
                    <a16:rowId xmlns:a16="http://schemas.microsoft.com/office/drawing/2014/main" val="2898799940"/>
                  </a:ext>
                </a:extLst>
              </a:tr>
            </a:tbl>
          </a:graphicData>
        </a:graphic>
      </p:graphicFrame>
      <p:sp>
        <p:nvSpPr>
          <p:cNvPr id="9" name="Rectangle 8">
            <a:extLst>
              <a:ext uri="{FF2B5EF4-FFF2-40B4-BE49-F238E27FC236}">
                <a16:creationId xmlns:a16="http://schemas.microsoft.com/office/drawing/2014/main" id="{73BCC172-0528-D84D-A45E-09690D246B2D}"/>
              </a:ext>
            </a:extLst>
          </p:cNvPr>
          <p:cNvSpPr/>
          <p:nvPr/>
        </p:nvSpPr>
        <p:spPr>
          <a:xfrm>
            <a:off x="467544" y="4259466"/>
            <a:ext cx="5945474" cy="2246769"/>
          </a:xfrm>
          <a:prstGeom prst="rect">
            <a:avLst/>
          </a:prstGeom>
        </p:spPr>
        <p:txBody>
          <a:bodyPr wrap="none">
            <a:spAutoFit/>
          </a:bodyPr>
          <a:lstStyle/>
          <a:p>
            <a:pPr algn="l"/>
            <a:r>
              <a:rPr lang="en-US" sz="2800" dirty="0"/>
              <a:t>Approximate ratings for item 5 using w</a:t>
            </a:r>
            <a:r>
              <a:rPr lang="en-US" sz="2800" baseline="-25000" dirty="0"/>
              <a:t>5</a:t>
            </a:r>
            <a:endParaRPr lang="en-US" sz="2800" dirty="0"/>
          </a:p>
          <a:p>
            <a:pPr algn="l"/>
            <a:r>
              <a:rPr lang="en-US" sz="2800" dirty="0"/>
              <a:t>U: 		0.6*5 + 0.4*4 = 4.6</a:t>
            </a:r>
          </a:p>
          <a:p>
            <a:pPr algn="l"/>
            <a:r>
              <a:rPr lang="en-US" sz="2800" dirty="0"/>
              <a:t>User 1: 	0.6*3 + 0.4*3 = 3</a:t>
            </a:r>
          </a:p>
          <a:p>
            <a:pPr algn="l"/>
            <a:r>
              <a:rPr lang="en-US" sz="2800" dirty="0"/>
              <a:t>User 2:	0.6*4 + 0.4*3 =  3.6</a:t>
            </a:r>
          </a:p>
          <a:p>
            <a:pPr algn="l"/>
            <a:r>
              <a:rPr lang="en-US" sz="2800" dirty="0"/>
              <a:t>… optimize vector w</a:t>
            </a:r>
            <a:r>
              <a:rPr lang="en-US" sz="2800" baseline="-25000" dirty="0"/>
              <a:t>5</a:t>
            </a:r>
            <a:endParaRPr lang="en-US" sz="2800" dirty="0"/>
          </a:p>
        </p:txBody>
      </p:sp>
      <p:graphicFrame>
        <p:nvGraphicFramePr>
          <p:cNvPr id="10" name="Table 9">
            <a:extLst>
              <a:ext uri="{FF2B5EF4-FFF2-40B4-BE49-F238E27FC236}">
                <a16:creationId xmlns:a16="http://schemas.microsoft.com/office/drawing/2014/main" id="{4BB3CC15-8FEF-9248-930C-89548F719F20}"/>
              </a:ext>
            </a:extLst>
          </p:cNvPr>
          <p:cNvGraphicFramePr>
            <a:graphicFrameLocks noGrp="1"/>
          </p:cNvGraphicFramePr>
          <p:nvPr>
            <p:extLst>
              <p:ext uri="{D42A27DB-BD31-4B8C-83A1-F6EECF244321}">
                <p14:modId xmlns:p14="http://schemas.microsoft.com/office/powerpoint/2010/main" val="3231340977"/>
              </p:ext>
            </p:extLst>
          </p:nvPr>
        </p:nvGraphicFramePr>
        <p:xfrm>
          <a:off x="7950200" y="1781378"/>
          <a:ext cx="1016000" cy="22250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355691244"/>
                    </a:ext>
                  </a:extLst>
                </a:gridCol>
              </a:tblGrid>
              <a:tr h="370840">
                <a:tc>
                  <a:txBody>
                    <a:bodyPr/>
                    <a:lstStyle/>
                    <a:p>
                      <a:r>
                        <a:rPr lang="en-GB" dirty="0">
                          <a:latin typeface="Calibri"/>
                          <a:cs typeface="Calibri"/>
                        </a:rPr>
                        <a:t>w 5</a:t>
                      </a:r>
                    </a:p>
                  </a:txBody>
                  <a:tcPr/>
                </a:tc>
                <a:extLst>
                  <a:ext uri="{0D108BD9-81ED-4DB2-BD59-A6C34878D82A}">
                    <a16:rowId xmlns:a16="http://schemas.microsoft.com/office/drawing/2014/main" val="2059165073"/>
                  </a:ext>
                </a:extLst>
              </a:tr>
              <a:tr h="370840">
                <a:tc>
                  <a:txBody>
                    <a:bodyPr/>
                    <a:lstStyle/>
                    <a:p>
                      <a:pPr marL="0" algn="l" defTabSz="914400" rtl="0" eaLnBrk="1" latinLnBrk="0" hangingPunct="1"/>
                      <a:r>
                        <a:rPr lang="en-GB" sz="1800" kern="1200" dirty="0">
                          <a:solidFill>
                            <a:schemeClr val="dk1"/>
                          </a:solidFill>
                          <a:latin typeface="Calibri"/>
                          <a:ea typeface="+mn-ea"/>
                          <a:cs typeface="Calibri"/>
                        </a:rPr>
                        <a:t>0.6</a:t>
                      </a:r>
                    </a:p>
                  </a:txBody>
                  <a:tcPr/>
                </a:tc>
                <a:extLst>
                  <a:ext uri="{0D108BD9-81ED-4DB2-BD59-A6C34878D82A}">
                    <a16:rowId xmlns:a16="http://schemas.microsoft.com/office/drawing/2014/main" val="1290670049"/>
                  </a:ext>
                </a:extLst>
              </a:tr>
              <a:tr h="370840">
                <a:tc>
                  <a:txBody>
                    <a:bodyPr/>
                    <a:lstStyle/>
                    <a:p>
                      <a:r>
                        <a:rPr lang="en-GB" dirty="0">
                          <a:latin typeface="Calibri"/>
                          <a:cs typeface="Calibri"/>
                        </a:rPr>
                        <a:t>0</a:t>
                      </a:r>
                    </a:p>
                  </a:txBody>
                  <a:tcPr/>
                </a:tc>
                <a:extLst>
                  <a:ext uri="{0D108BD9-81ED-4DB2-BD59-A6C34878D82A}">
                    <a16:rowId xmlns:a16="http://schemas.microsoft.com/office/drawing/2014/main" val="702861051"/>
                  </a:ext>
                </a:extLst>
              </a:tr>
              <a:tr h="370840">
                <a:tc>
                  <a:txBody>
                    <a:bodyPr/>
                    <a:lstStyle/>
                    <a:p>
                      <a:r>
                        <a:rPr lang="en-GB" dirty="0">
                          <a:latin typeface="Calibri"/>
                          <a:cs typeface="Calibri"/>
                        </a:rPr>
                        <a:t>0</a:t>
                      </a:r>
                    </a:p>
                  </a:txBody>
                  <a:tcPr/>
                </a:tc>
                <a:extLst>
                  <a:ext uri="{0D108BD9-81ED-4DB2-BD59-A6C34878D82A}">
                    <a16:rowId xmlns:a16="http://schemas.microsoft.com/office/drawing/2014/main" val="339136837"/>
                  </a:ext>
                </a:extLst>
              </a:tr>
              <a:tr h="370840">
                <a:tc>
                  <a:txBody>
                    <a:bodyPr/>
                    <a:lstStyle/>
                    <a:p>
                      <a:r>
                        <a:rPr lang="en-GB" dirty="0">
                          <a:latin typeface="Calibri"/>
                          <a:cs typeface="Calibri"/>
                        </a:rPr>
                        <a:t>0.4</a:t>
                      </a:r>
                    </a:p>
                  </a:txBody>
                  <a:tcPr/>
                </a:tc>
                <a:extLst>
                  <a:ext uri="{0D108BD9-81ED-4DB2-BD59-A6C34878D82A}">
                    <a16:rowId xmlns:a16="http://schemas.microsoft.com/office/drawing/2014/main" val="1296810145"/>
                  </a:ext>
                </a:extLst>
              </a:tr>
              <a:tr h="370840">
                <a:tc>
                  <a:txBody>
                    <a:bodyPr/>
                    <a:lstStyle/>
                    <a:p>
                      <a:r>
                        <a:rPr lang="en-GB" dirty="0">
                          <a:latin typeface="Calibri"/>
                          <a:cs typeface="Calibri"/>
                        </a:rPr>
                        <a:t>0</a:t>
                      </a:r>
                    </a:p>
                  </a:txBody>
                  <a:tcPr/>
                </a:tc>
                <a:extLst>
                  <a:ext uri="{0D108BD9-81ED-4DB2-BD59-A6C34878D82A}">
                    <a16:rowId xmlns:a16="http://schemas.microsoft.com/office/drawing/2014/main" val="2898799940"/>
                  </a:ext>
                </a:extLst>
              </a:tr>
            </a:tbl>
          </a:graphicData>
        </a:graphic>
      </p:graphicFrame>
      <p:sp>
        <p:nvSpPr>
          <p:cNvPr id="3" name="TextBox 2">
            <a:extLst>
              <a:ext uri="{FF2B5EF4-FFF2-40B4-BE49-F238E27FC236}">
                <a16:creationId xmlns:a16="http://schemas.microsoft.com/office/drawing/2014/main" id="{AC609240-0EE8-5547-BFFA-623938AF3CEC}"/>
              </a:ext>
            </a:extLst>
          </p:cNvPr>
          <p:cNvSpPr txBox="1"/>
          <p:nvPr/>
        </p:nvSpPr>
        <p:spPr>
          <a:xfrm>
            <a:off x="6228184" y="1219200"/>
            <a:ext cx="1553182" cy="461665"/>
          </a:xfrm>
          <a:prstGeom prst="rect">
            <a:avLst/>
          </a:prstGeom>
          <a:noFill/>
        </p:spPr>
        <p:txBody>
          <a:bodyPr wrap="none" rtlCol="0">
            <a:spAutoFit/>
          </a:bodyPr>
          <a:lstStyle/>
          <a:p>
            <a:r>
              <a:rPr lang="en-US" dirty="0"/>
              <a:t>Optimal vector to </a:t>
            </a:r>
            <a:br>
              <a:rPr lang="en-US" dirty="0"/>
            </a:br>
            <a:r>
              <a:rPr lang="en-US" dirty="0"/>
              <a:t>recover original rating</a:t>
            </a:r>
          </a:p>
        </p:txBody>
      </p:sp>
      <p:sp>
        <p:nvSpPr>
          <p:cNvPr id="11" name="TextBox 10">
            <a:extLst>
              <a:ext uri="{FF2B5EF4-FFF2-40B4-BE49-F238E27FC236}">
                <a16:creationId xmlns:a16="http://schemas.microsoft.com/office/drawing/2014/main" id="{4789CFE2-C829-CD4C-83BF-6F778D873968}"/>
              </a:ext>
            </a:extLst>
          </p:cNvPr>
          <p:cNvSpPr txBox="1"/>
          <p:nvPr/>
        </p:nvSpPr>
        <p:spPr>
          <a:xfrm>
            <a:off x="7681609" y="1219199"/>
            <a:ext cx="1553182" cy="461665"/>
          </a:xfrm>
          <a:prstGeom prst="rect">
            <a:avLst/>
          </a:prstGeom>
          <a:noFill/>
        </p:spPr>
        <p:txBody>
          <a:bodyPr wrap="none" rtlCol="0">
            <a:spAutoFit/>
          </a:bodyPr>
          <a:lstStyle/>
          <a:p>
            <a:r>
              <a:rPr lang="en-US" dirty="0"/>
              <a:t>Sparse vector to </a:t>
            </a:r>
            <a:br>
              <a:rPr lang="en-US" dirty="0"/>
            </a:br>
            <a:r>
              <a:rPr lang="en-US" dirty="0"/>
              <a:t>recover original rating</a:t>
            </a:r>
          </a:p>
        </p:txBody>
      </p:sp>
    </p:spTree>
    <p:extLst>
      <p:ext uri="{BB962C8B-B14F-4D97-AF65-F5344CB8AC3E}">
        <p14:creationId xmlns:p14="http://schemas.microsoft.com/office/powerpoint/2010/main" val="10450397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D58F7-CFC8-BD4A-99C2-DF84F2909FA4}"/>
              </a:ext>
            </a:extLst>
          </p:cNvPr>
          <p:cNvSpPr>
            <a:spLocks noGrp="1"/>
          </p:cNvSpPr>
          <p:nvPr>
            <p:ph type="title"/>
          </p:nvPr>
        </p:nvSpPr>
        <p:spPr/>
        <p:txBody>
          <a:bodyPr/>
          <a:lstStyle/>
          <a:p>
            <a:r>
              <a:rPr lang="en-US" dirty="0"/>
              <a:t>Weight Aggregation Matrix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1994A8-77BE-B34A-A70B-9983FC1470CE}"/>
                  </a:ext>
                </a:extLst>
              </p:cNvPr>
              <p:cNvSpPr>
                <a:spLocks noGrp="1"/>
              </p:cNvSpPr>
              <p:nvPr>
                <p:ph idx="1"/>
              </p:nvPr>
            </p:nvSpPr>
            <p:spPr/>
            <p:txBody>
              <a:bodyPr/>
              <a:lstStyle/>
              <a:p>
                <a:r>
                  <a:rPr lang="en-US" dirty="0"/>
                  <a:t>Impose constraints on </a:t>
                </a:r>
                <a14:m>
                  <m:oMath xmlns:m="http://schemas.openxmlformats.org/officeDocument/2006/math">
                    <m:r>
                      <a:rPr lang="fr-CH" i="1">
                        <a:latin typeface="Cambria Math" panose="02040503050406030204" pitchFamily="18" charset="0"/>
                        <a:ea typeface="Cambria Math" panose="02040503050406030204" pitchFamily="18" charset="0"/>
                      </a:rPr>
                      <m:t>𝑊</m:t>
                    </m:r>
                  </m:oMath>
                </a14:m>
                <a:endParaRPr lang="en-US" dirty="0"/>
              </a:p>
              <a:p>
                <a:pPr marL="457200" indent="-457200">
                  <a:buFontTx/>
                  <a:buChar char="-"/>
                </a:pPr>
                <a14:m>
                  <m:oMath xmlns:m="http://schemas.openxmlformats.org/officeDocument/2006/math">
                    <m:r>
                      <m:rPr>
                        <m:sty m:val="p"/>
                      </m:rPr>
                      <a:rPr lang="fr-CH" i="1">
                        <a:latin typeface="Cambria Math" panose="02040503050406030204" pitchFamily="18" charset="0"/>
                      </a:rPr>
                      <m:t>d</m:t>
                    </m:r>
                    <m:r>
                      <m:rPr>
                        <m:sty m:val="p"/>
                      </m:rPr>
                      <a:rPr lang="fr-CH">
                        <a:latin typeface="Cambria Math" panose="02040503050406030204" pitchFamily="18" charset="0"/>
                      </a:rPr>
                      <m:t>iag</m:t>
                    </m:r>
                    <m:d>
                      <m:dPr>
                        <m:ctrlPr>
                          <a:rPr lang="fr-CH" i="1">
                            <a:latin typeface="Cambria Math" panose="02040503050406030204" pitchFamily="18" charset="0"/>
                          </a:rPr>
                        </m:ctrlPr>
                      </m:dPr>
                      <m:e>
                        <m:r>
                          <a:rPr lang="fr-CH">
                            <a:latin typeface="Cambria Math" panose="02040503050406030204" pitchFamily="18" charset="0"/>
                          </a:rPr>
                          <m:t>𝑊</m:t>
                        </m:r>
                      </m:e>
                    </m:d>
                    <m:r>
                      <a:rPr lang="fr-CH">
                        <a:latin typeface="Cambria Math" panose="02040503050406030204" pitchFamily="18" charset="0"/>
                      </a:rPr>
                      <m:t>=0</m:t>
                    </m:r>
                  </m:oMath>
                </a14:m>
                <a:r>
                  <a:rPr lang="en-US" dirty="0"/>
                  <a:t>: Ratings of an item needs to be reconstructed from other ratings</a:t>
                </a:r>
              </a:p>
              <a:p>
                <a:pPr marL="457200" indent="-457200">
                  <a:buFontTx/>
                  <a:buChar char="-"/>
                </a:pPr>
                <a14:m>
                  <m:oMath xmlns:m="http://schemas.openxmlformats.org/officeDocument/2006/math">
                    <m:r>
                      <a:rPr lang="fr-CH" b="0" i="1" smtClean="0">
                        <a:latin typeface="Cambria Math" panose="02040503050406030204" pitchFamily="18" charset="0"/>
                      </a:rPr>
                      <m:t>𝑊</m:t>
                    </m:r>
                    <m:r>
                      <a:rPr lang="fr-CH" b="0" i="1" smtClean="0">
                        <a:latin typeface="Cambria Math" panose="02040503050406030204" pitchFamily="18" charset="0"/>
                        <a:ea typeface="Cambria Math" panose="02040503050406030204" pitchFamily="18" charset="0"/>
                      </a:rPr>
                      <m:t>≥0</m:t>
                    </m:r>
                  </m:oMath>
                </a14:m>
                <a:r>
                  <a:rPr lang="en-US" dirty="0"/>
                  <a:t>: all entries are positive</a:t>
                </a:r>
              </a:p>
              <a:p>
                <a:pPr marL="457200" indent="-457200">
                  <a:buFontTx/>
                  <a:buChar char="-"/>
                </a:pPr>
                <a:r>
                  <a:rPr lang="en-US" dirty="0"/>
                  <a:t>Minimize the norm of </a:t>
                </a:r>
                <a14:m>
                  <m:oMath xmlns:m="http://schemas.openxmlformats.org/officeDocument/2006/math">
                    <m:r>
                      <a:rPr lang="fr-CH" i="1">
                        <a:latin typeface="Cambria Math" panose="02040503050406030204" pitchFamily="18" charset="0"/>
                      </a:rPr>
                      <m:t>𝑊</m:t>
                    </m:r>
                  </m:oMath>
                </a14:m>
                <a:r>
                  <a:rPr lang="en-US" dirty="0"/>
                  <a:t> (regularization)</a:t>
                </a:r>
              </a:p>
              <a:p>
                <a:pPr marL="1200150" lvl="1" indent="-457200">
                  <a:buFontTx/>
                  <a:buChar char="-"/>
                </a:pPr>
                <a:r>
                  <a:rPr lang="en-US" dirty="0"/>
                  <a:t>Minimize </a:t>
                </a:r>
                <a14:m>
                  <m:oMath xmlns:m="http://schemas.openxmlformats.org/officeDocument/2006/math">
                    <m:sSub>
                      <m:sSubPr>
                        <m:ctrlPr>
                          <a:rPr lang="en-US"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r>
                              <a:rPr lang="fr-CH" b="0" i="1" smtClean="0">
                                <a:latin typeface="Cambria Math" panose="02040503050406030204" pitchFamily="18" charset="0"/>
                              </a:rPr>
                              <m:t>𝑊</m:t>
                            </m:r>
                          </m:e>
                        </m:d>
                      </m:e>
                      <m:sub>
                        <m:r>
                          <a:rPr lang="fr-CH" b="0" i="1" smtClean="0">
                            <a:latin typeface="Cambria Math" panose="02040503050406030204" pitchFamily="18" charset="0"/>
                          </a:rPr>
                          <m:t>1</m:t>
                        </m:r>
                      </m:sub>
                    </m:sSub>
                  </m:oMath>
                </a14:m>
                <a:r>
                  <a:rPr lang="en-US" dirty="0"/>
                  <a:t>, minimizes number of positive weights (promotes sparsity, Lasso regression)</a:t>
                </a:r>
              </a:p>
              <a:p>
                <a:pPr marL="1200150" lvl="1" indent="-457200">
                  <a:buFontTx/>
                  <a:buChar char="-"/>
                </a:pPr>
                <a:r>
                  <a:rPr lang="en-US" dirty="0"/>
                  <a:t>Minimize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fr-CH" i="1">
                                <a:latin typeface="Cambria Math" panose="02040503050406030204" pitchFamily="18" charset="0"/>
                              </a:rPr>
                              <m:t>𝑊</m:t>
                            </m:r>
                          </m:e>
                        </m:d>
                      </m:e>
                      <m:sub>
                        <m:r>
                          <a:rPr lang="fr-CH" b="0" i="1" smtClean="0">
                            <a:latin typeface="Cambria Math" panose="02040503050406030204" pitchFamily="18" charset="0"/>
                          </a:rPr>
                          <m:t>2</m:t>
                        </m:r>
                      </m:sub>
                    </m:sSub>
                  </m:oMath>
                </a14:m>
                <a:r>
                  <a:rPr lang="en-US" dirty="0"/>
                  <a:t>, minimizes the size of weights (reduces model complexity, Ridge regression)</a:t>
                </a:r>
              </a:p>
            </p:txBody>
          </p:sp>
        </mc:Choice>
        <mc:Fallback xmlns="">
          <p:sp>
            <p:nvSpPr>
              <p:cNvPr id="3" name="Content Placeholder 2">
                <a:extLst>
                  <a:ext uri="{FF2B5EF4-FFF2-40B4-BE49-F238E27FC236}">
                    <a16:creationId xmlns:a16="http://schemas.microsoft.com/office/drawing/2014/main" id="{3C1994A8-77BE-B34A-A70B-9983FC1470CE}"/>
                  </a:ext>
                </a:extLst>
              </p:cNvPr>
              <p:cNvSpPr>
                <a:spLocks noGrp="1" noRot="1" noChangeAspect="1" noMove="1" noResize="1" noEditPoints="1" noAdjustHandles="1" noChangeArrowheads="1" noChangeShapeType="1" noTextEdit="1"/>
              </p:cNvSpPr>
              <p:nvPr>
                <p:ph idx="1"/>
              </p:nvPr>
            </p:nvSpPr>
            <p:spPr>
              <a:blipFill>
                <a:blip r:embed="rId3"/>
                <a:stretch>
                  <a:fillRect l="-1832" t="-1511" r="-458"/>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C0111858-1004-D44E-94E3-25B257915056}"/>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1397432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110D2-16BA-5141-B454-8A17AEDD7D1A}"/>
              </a:ext>
            </a:extLst>
          </p:cNvPr>
          <p:cNvSpPr>
            <a:spLocks noGrp="1"/>
          </p:cNvSpPr>
          <p:nvPr>
            <p:ph type="title"/>
          </p:nvPr>
        </p:nvSpPr>
        <p:spPr/>
        <p:txBody>
          <a:bodyPr/>
          <a:lstStyle/>
          <a:p>
            <a:r>
              <a:rPr lang="en-US" dirty="0"/>
              <a:t>Optimization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BDE5FB-42EF-6D4D-8149-3EA985E121B2}"/>
                  </a:ext>
                </a:extLst>
              </p:cNvPr>
              <p:cNvSpPr>
                <a:spLocks noGrp="1"/>
              </p:cNvSpPr>
              <p:nvPr>
                <p:ph idx="1"/>
              </p:nvPr>
            </p:nvSpPr>
            <p:spPr/>
            <p:txBody>
              <a:bodyPr/>
              <a:lstStyle/>
              <a:p>
                <a:endParaRPr lang="en-US" dirty="0"/>
              </a:p>
              <a:p>
                <a:r>
                  <a:rPr lang="en-US" dirty="0"/>
                  <a:t>Solve</a:t>
                </a:r>
              </a:p>
              <a:p>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fr-CH" b="0" i="1" smtClean="0">
                                  <a:latin typeface="Cambria Math" panose="02040503050406030204" pitchFamily="18" charset="0"/>
                                </a:rPr>
                                <m:t>𝑊</m:t>
                              </m:r>
                            </m:lim>
                          </m:limLow>
                        </m:fName>
                        <m:e>
                          <m:f>
                            <m:fPr>
                              <m:ctrlPr>
                                <a:rPr lang="en-US" i="1" smtClean="0">
                                  <a:latin typeface="Cambria Math" panose="02040503050406030204" pitchFamily="18" charset="0"/>
                                </a:rPr>
                              </m:ctrlPr>
                            </m:fPr>
                            <m:num>
                              <m:r>
                                <a:rPr lang="fr-CH" b="0" i="1" smtClean="0">
                                  <a:latin typeface="Cambria Math" panose="02040503050406030204" pitchFamily="18" charset="0"/>
                                </a:rPr>
                                <m:t>1</m:t>
                              </m:r>
                            </m:num>
                            <m:den>
                              <m:r>
                                <a:rPr lang="fr-CH" b="0" i="1" smtClean="0">
                                  <a:latin typeface="Cambria Math" panose="02040503050406030204" pitchFamily="18" charset="0"/>
                                </a:rPr>
                                <m:t>2</m:t>
                              </m:r>
                            </m:den>
                          </m:f>
                          <m:sSubSup>
                            <m:sSubSupPr>
                              <m:ctrlPr>
                                <a:rPr lang="en-US" i="1" smtClean="0">
                                  <a:latin typeface="Cambria Math" panose="02040503050406030204" pitchFamily="18" charset="0"/>
                                </a:rPr>
                              </m:ctrlPr>
                            </m:sSubSupPr>
                            <m:e>
                              <m:d>
                                <m:dPr>
                                  <m:begChr m:val="|"/>
                                  <m:endChr m:val="|"/>
                                  <m:ctrlPr>
                                    <a:rPr lang="en-US" i="1">
                                      <a:latin typeface="Cambria Math" panose="02040503050406030204" pitchFamily="18" charset="0"/>
                                    </a:rPr>
                                  </m:ctrlPr>
                                </m:dPr>
                                <m:e>
                                  <m:r>
                                    <a:rPr lang="fr-CH" b="0" i="1" smtClean="0">
                                      <a:latin typeface="Cambria Math" panose="02040503050406030204" pitchFamily="18" charset="0"/>
                                    </a:rPr>
                                    <m:t>𝑅</m:t>
                                  </m:r>
                                  <m:r>
                                    <a:rPr lang="fr-CH" i="1">
                                      <a:latin typeface="Cambria Math" panose="02040503050406030204" pitchFamily="18" charset="0"/>
                                    </a:rPr>
                                    <m:t>−</m:t>
                                  </m:r>
                                  <m:r>
                                    <a:rPr lang="fr-CH" b="0" i="1" smtClean="0">
                                      <a:latin typeface="Cambria Math" panose="02040503050406030204" pitchFamily="18" charset="0"/>
                                    </a:rPr>
                                    <m:t>𝑅</m:t>
                                  </m:r>
                                  <m:r>
                                    <a:rPr lang="fr-CH" i="1">
                                      <a:latin typeface="Cambria Math" panose="02040503050406030204" pitchFamily="18" charset="0"/>
                                    </a:rPr>
                                    <m:t>𝑊</m:t>
                                  </m:r>
                                </m:e>
                              </m:d>
                            </m:e>
                            <m:sub>
                              <m:r>
                                <a:rPr lang="fr-CH" b="0" i="1" smtClean="0">
                                  <a:latin typeface="Cambria Math" panose="02040503050406030204" pitchFamily="18" charset="0"/>
                                </a:rPr>
                                <m:t>2</m:t>
                              </m:r>
                            </m:sub>
                            <m:sup>
                              <m:r>
                                <a:rPr lang="fr-CH" b="0" i="1" smtClean="0">
                                  <a:latin typeface="Cambria Math" panose="02040503050406030204" pitchFamily="18" charset="0"/>
                                </a:rPr>
                                <m:t>2</m:t>
                              </m:r>
                            </m:sup>
                          </m:sSubSup>
                          <m:r>
                            <a:rPr lang="fr-CH" b="0" i="1" smtClean="0">
                              <a:latin typeface="Cambria Math" panose="02040503050406030204" pitchFamily="18" charset="0"/>
                            </a:rPr>
                            <m:t>+</m:t>
                          </m:r>
                          <m:f>
                            <m:fPr>
                              <m:ctrlPr>
                                <a:rPr lang="fr-CH" b="0" i="1" smtClean="0">
                                  <a:latin typeface="Cambria Math" panose="02040503050406030204" pitchFamily="18" charset="0"/>
                                </a:rPr>
                              </m:ctrlPr>
                            </m:fPr>
                            <m:num>
                              <m:r>
                                <a:rPr lang="fr-CH" b="0" i="1" smtClean="0">
                                  <a:latin typeface="Cambria Math" panose="02040503050406030204" pitchFamily="18" charset="0"/>
                                  <a:ea typeface="Cambria Math" panose="02040503050406030204" pitchFamily="18" charset="0"/>
                                </a:rPr>
                                <m:t>𝛽</m:t>
                              </m:r>
                            </m:num>
                            <m:den>
                              <m:r>
                                <a:rPr lang="fr-CH" b="0" i="1" smtClean="0">
                                  <a:latin typeface="Cambria Math" panose="02040503050406030204" pitchFamily="18" charset="0"/>
                                </a:rPr>
                                <m:t>2</m:t>
                              </m:r>
                            </m:den>
                          </m:f>
                          <m:sSubSup>
                            <m:sSubSupPr>
                              <m:ctrlPr>
                                <a:rPr lang="fr-CH" b="0" i="1" smtClean="0">
                                  <a:latin typeface="Cambria Math" panose="02040503050406030204" pitchFamily="18" charset="0"/>
                                </a:rPr>
                              </m:ctrlPr>
                            </m:sSubSupPr>
                            <m:e>
                              <m:d>
                                <m:dPr>
                                  <m:begChr m:val="|"/>
                                  <m:endChr m:val="|"/>
                                  <m:ctrlPr>
                                    <a:rPr lang="fr-CH" b="0" i="1" smtClean="0">
                                      <a:latin typeface="Cambria Math" panose="02040503050406030204" pitchFamily="18" charset="0"/>
                                    </a:rPr>
                                  </m:ctrlPr>
                                </m:dPr>
                                <m:e>
                                  <m:r>
                                    <a:rPr lang="fr-CH" b="0" i="1" smtClean="0">
                                      <a:latin typeface="Cambria Math" panose="02040503050406030204" pitchFamily="18" charset="0"/>
                                    </a:rPr>
                                    <m:t>𝑊</m:t>
                                  </m:r>
                                </m:e>
                              </m:d>
                            </m:e>
                            <m:sub>
                              <m:r>
                                <a:rPr lang="fr-CH" b="0" i="1" smtClean="0">
                                  <a:latin typeface="Cambria Math" panose="02040503050406030204" pitchFamily="18" charset="0"/>
                                </a:rPr>
                                <m:t>2</m:t>
                              </m:r>
                            </m:sub>
                            <m:sup>
                              <m:r>
                                <a:rPr lang="fr-CH" b="0" i="1" smtClean="0">
                                  <a:latin typeface="Cambria Math" panose="02040503050406030204" pitchFamily="18" charset="0"/>
                                </a:rPr>
                                <m:t>2</m:t>
                              </m:r>
                            </m:sup>
                          </m:sSubSup>
                          <m:r>
                            <a:rPr lang="fr-CH" b="0" i="1" smtClean="0">
                              <a:latin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𝜆</m:t>
                          </m:r>
                          <m:sSub>
                            <m:sSubPr>
                              <m:ctrlPr>
                                <a:rPr lang="fr-CH" b="0" i="1" smtClean="0">
                                  <a:latin typeface="Cambria Math" panose="02040503050406030204" pitchFamily="18" charset="0"/>
                                  <a:ea typeface="Cambria Math" panose="02040503050406030204" pitchFamily="18" charset="0"/>
                                </a:rPr>
                              </m:ctrlPr>
                            </m:sSubPr>
                            <m:e>
                              <m:d>
                                <m:dPr>
                                  <m:begChr m:val="|"/>
                                  <m:endChr m:val="|"/>
                                  <m:ctrlPr>
                                    <a:rPr lang="fr-CH" i="1">
                                      <a:latin typeface="Cambria Math" panose="02040503050406030204" pitchFamily="18" charset="0"/>
                                    </a:rPr>
                                  </m:ctrlPr>
                                </m:dPr>
                                <m:e>
                                  <m:r>
                                    <a:rPr lang="fr-CH" i="1">
                                      <a:latin typeface="Cambria Math" panose="02040503050406030204" pitchFamily="18" charset="0"/>
                                    </a:rPr>
                                    <m:t>𝑊</m:t>
                                  </m:r>
                                </m:e>
                              </m:d>
                            </m:e>
                            <m:sub>
                              <m:r>
                                <a:rPr lang="fr-CH" b="0" i="1" smtClean="0">
                                  <a:latin typeface="Cambria Math" panose="02040503050406030204" pitchFamily="18" charset="0"/>
                                  <a:ea typeface="Cambria Math" panose="02040503050406030204" pitchFamily="18" charset="0"/>
                                </a:rPr>
                                <m:t>1</m:t>
                              </m:r>
                            </m:sub>
                          </m:sSub>
                        </m:e>
                      </m:func>
                    </m:oMath>
                  </m:oMathPara>
                </a14:m>
                <a:endParaRPr lang="en-US" dirty="0"/>
              </a:p>
              <a:p>
                <a:endParaRPr lang="en-US" dirty="0"/>
              </a:p>
              <a:p>
                <a:r>
                  <a:rPr lang="en-US" dirty="0"/>
                  <a:t>subject to </a:t>
                </a:r>
                <a14:m>
                  <m:oMath xmlns:m="http://schemas.openxmlformats.org/officeDocument/2006/math">
                    <m:r>
                      <m:rPr>
                        <m:sty m:val="p"/>
                      </m:rPr>
                      <a:rPr lang="fr-CH" i="1">
                        <a:latin typeface="Cambria Math" panose="02040503050406030204" pitchFamily="18" charset="0"/>
                      </a:rPr>
                      <m:t>d</m:t>
                    </m:r>
                    <m:r>
                      <m:rPr>
                        <m:sty m:val="p"/>
                      </m:rPr>
                      <a:rPr lang="fr-CH">
                        <a:latin typeface="Cambria Math" panose="02040503050406030204" pitchFamily="18" charset="0"/>
                      </a:rPr>
                      <m:t>iag</m:t>
                    </m:r>
                    <m:d>
                      <m:dPr>
                        <m:ctrlPr>
                          <a:rPr lang="fr-CH" i="1">
                            <a:latin typeface="Cambria Math" panose="02040503050406030204" pitchFamily="18" charset="0"/>
                          </a:rPr>
                        </m:ctrlPr>
                      </m:dPr>
                      <m:e>
                        <m:r>
                          <a:rPr lang="fr-CH">
                            <a:latin typeface="Cambria Math" panose="02040503050406030204" pitchFamily="18" charset="0"/>
                          </a:rPr>
                          <m:t>𝑊</m:t>
                        </m:r>
                      </m:e>
                    </m:d>
                    <m:r>
                      <a:rPr lang="fr-CH">
                        <a:latin typeface="Cambria Math" panose="02040503050406030204" pitchFamily="18" charset="0"/>
                      </a:rPr>
                      <m:t>=0</m:t>
                    </m:r>
                  </m:oMath>
                </a14:m>
                <a:r>
                  <a:rPr lang="en-US" dirty="0"/>
                  <a:t> and </a:t>
                </a:r>
                <a14:m>
                  <m:oMath xmlns:m="http://schemas.openxmlformats.org/officeDocument/2006/math">
                    <m:r>
                      <a:rPr lang="fr-CH" i="1">
                        <a:latin typeface="Cambria Math" panose="02040503050406030204" pitchFamily="18" charset="0"/>
                      </a:rPr>
                      <m:t>𝑊</m:t>
                    </m:r>
                    <m:r>
                      <a:rPr lang="fr-CH" i="1">
                        <a:latin typeface="Cambria Math" panose="02040503050406030204" pitchFamily="18" charset="0"/>
                        <a:ea typeface="Cambria Math" panose="02040503050406030204" pitchFamily="18" charset="0"/>
                      </a:rPr>
                      <m:t>≥0</m:t>
                    </m:r>
                  </m:oMath>
                </a14:m>
                <a:endParaRPr lang="en-US" dirty="0"/>
              </a:p>
            </p:txBody>
          </p:sp>
        </mc:Choice>
        <mc:Fallback xmlns="">
          <p:sp>
            <p:nvSpPr>
              <p:cNvPr id="3" name="Content Placeholder 2">
                <a:extLst>
                  <a:ext uri="{FF2B5EF4-FFF2-40B4-BE49-F238E27FC236}">
                    <a16:creationId xmlns:a16="http://schemas.microsoft.com/office/drawing/2014/main" id="{8BBDE5FB-42EF-6D4D-8149-3EA985E121B2}"/>
                  </a:ext>
                </a:extLst>
              </p:cNvPr>
              <p:cNvSpPr>
                <a:spLocks noGrp="1" noRot="1" noChangeAspect="1" noMove="1" noResize="1" noEditPoints="1" noAdjustHandles="1" noChangeArrowheads="1" noChangeShapeType="1" noTextEdit="1"/>
              </p:cNvSpPr>
              <p:nvPr>
                <p:ph idx="1"/>
              </p:nvPr>
            </p:nvSpPr>
            <p:spPr>
              <a:blipFill>
                <a:blip r:embed="rId3"/>
                <a:stretch>
                  <a:fillRect l="-183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36AC5902-5828-3549-B04A-EE2A5BD09995}"/>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212602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CD92B-1681-3248-9480-FDFDB9311DCE}"/>
              </a:ext>
            </a:extLst>
          </p:cNvPr>
          <p:cNvSpPr>
            <a:spLocks noGrp="1"/>
          </p:cNvSpPr>
          <p:nvPr>
            <p:ph type="title"/>
          </p:nvPr>
        </p:nvSpPr>
        <p:spPr/>
        <p:txBody>
          <a:bodyPr/>
          <a:lstStyle/>
          <a:p>
            <a:r>
              <a:rPr lang="en-US" dirty="0"/>
              <a:t>Solving the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E6F759-5367-CB47-893E-675B113A336F}"/>
                  </a:ext>
                </a:extLst>
              </p:cNvPr>
              <p:cNvSpPr>
                <a:spLocks noGrp="1"/>
              </p:cNvSpPr>
              <p:nvPr>
                <p:ph idx="1"/>
              </p:nvPr>
            </p:nvSpPr>
            <p:spPr/>
            <p:txBody>
              <a:bodyPr/>
              <a:lstStyle/>
              <a:p>
                <a:r>
                  <a:rPr lang="en-US" dirty="0"/>
                  <a:t>Can be solved for each item separately (in parallel)</a:t>
                </a:r>
              </a:p>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sSub>
                                <m:sSubPr>
                                  <m:ctrlPr>
                                    <a:rPr lang="en-US" i="1" smtClean="0">
                                      <a:latin typeface="Cambria Math" panose="02040503050406030204" pitchFamily="18" charset="0"/>
                                    </a:rPr>
                                  </m:ctrlPr>
                                </m:sSubPr>
                                <m:e>
                                  <m:r>
                                    <a:rPr lang="fr-CH" b="0" i="1" smtClean="0">
                                      <a:latin typeface="Cambria Math" panose="02040503050406030204" pitchFamily="18" charset="0"/>
                                    </a:rPr>
                                    <m:t>𝑤</m:t>
                                  </m:r>
                                </m:e>
                                <m:sub>
                                  <m:r>
                                    <a:rPr lang="fr-CH" b="0" i="1" smtClean="0">
                                      <a:latin typeface="Cambria Math" panose="02040503050406030204" pitchFamily="18" charset="0"/>
                                    </a:rPr>
                                    <m:t>𝑗</m:t>
                                  </m:r>
                                </m:sub>
                              </m:sSub>
                            </m:lim>
                          </m:limLow>
                        </m:fName>
                        <m:e>
                          <m:f>
                            <m:fPr>
                              <m:ctrlPr>
                                <a:rPr lang="en-US" i="1">
                                  <a:latin typeface="Cambria Math" panose="02040503050406030204" pitchFamily="18" charset="0"/>
                                </a:rPr>
                              </m:ctrlPr>
                            </m:fPr>
                            <m:num>
                              <m:r>
                                <a:rPr lang="fr-CH" i="1">
                                  <a:latin typeface="Cambria Math" panose="02040503050406030204" pitchFamily="18" charset="0"/>
                                </a:rPr>
                                <m:t>1</m:t>
                              </m:r>
                            </m:num>
                            <m:den>
                              <m:r>
                                <a:rPr lang="fr-CH" i="1">
                                  <a:latin typeface="Cambria Math" panose="02040503050406030204" pitchFamily="18" charset="0"/>
                                </a:rPr>
                                <m:t>2</m:t>
                              </m:r>
                            </m:den>
                          </m:f>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fr-CH" b="0" i="1" smtClean="0">
                                          <a:latin typeface="Cambria Math" panose="02040503050406030204" pitchFamily="18" charset="0"/>
                                        </a:rPr>
                                        <m:t>𝑐</m:t>
                                      </m:r>
                                    </m:e>
                                    <m:sub>
                                      <m:r>
                                        <a:rPr lang="fr-CH" b="0" i="1" smtClean="0">
                                          <a:latin typeface="Cambria Math" panose="02040503050406030204" pitchFamily="18" charset="0"/>
                                        </a:rPr>
                                        <m:t>𝑗</m:t>
                                      </m:r>
                                    </m:sub>
                                  </m:sSub>
                                  <m:r>
                                    <a:rPr lang="fr-CH" i="1">
                                      <a:latin typeface="Cambria Math" panose="02040503050406030204" pitchFamily="18" charset="0"/>
                                    </a:rPr>
                                    <m:t>−</m:t>
                                  </m:r>
                                  <m:r>
                                    <a:rPr lang="fr-CH" b="0" i="1" smtClean="0">
                                      <a:latin typeface="Cambria Math" panose="02040503050406030204" pitchFamily="18" charset="0"/>
                                    </a:rPr>
                                    <m:t>𝑅</m:t>
                                  </m:r>
                                  <m:sSub>
                                    <m:sSubPr>
                                      <m:ctrlPr>
                                        <a:rPr lang="fr-CH" b="0" i="1" smtClean="0">
                                          <a:latin typeface="Cambria Math" panose="02040503050406030204" pitchFamily="18" charset="0"/>
                                        </a:rPr>
                                      </m:ctrlPr>
                                    </m:sSubPr>
                                    <m:e>
                                      <m:r>
                                        <a:rPr lang="fr-CH" b="0" i="1" smtClean="0">
                                          <a:latin typeface="Cambria Math" panose="02040503050406030204" pitchFamily="18" charset="0"/>
                                        </a:rPr>
                                        <m:t>𝑤</m:t>
                                      </m:r>
                                    </m:e>
                                    <m:sub>
                                      <m:r>
                                        <a:rPr lang="fr-CH" b="0" i="1" smtClean="0">
                                          <a:latin typeface="Cambria Math" panose="02040503050406030204" pitchFamily="18" charset="0"/>
                                        </a:rPr>
                                        <m:t>𝑗</m:t>
                                      </m:r>
                                    </m:sub>
                                  </m:sSub>
                                </m:e>
                              </m:d>
                            </m:e>
                            <m:sub>
                              <m:r>
                                <a:rPr lang="fr-CH" i="1">
                                  <a:latin typeface="Cambria Math" panose="02040503050406030204" pitchFamily="18" charset="0"/>
                                </a:rPr>
                                <m:t>2</m:t>
                              </m:r>
                            </m:sub>
                            <m:sup>
                              <m:r>
                                <a:rPr lang="fr-CH" i="1">
                                  <a:latin typeface="Cambria Math" panose="02040503050406030204" pitchFamily="18" charset="0"/>
                                </a:rPr>
                                <m:t>2</m:t>
                              </m:r>
                            </m:sup>
                          </m:sSubSup>
                          <m:r>
                            <a:rPr lang="fr-CH" i="1">
                              <a:latin typeface="Cambria Math" panose="02040503050406030204" pitchFamily="18" charset="0"/>
                            </a:rPr>
                            <m:t>+</m:t>
                          </m:r>
                          <m:f>
                            <m:fPr>
                              <m:ctrlPr>
                                <a:rPr lang="fr-CH" i="1">
                                  <a:latin typeface="Cambria Math" panose="02040503050406030204" pitchFamily="18" charset="0"/>
                                </a:rPr>
                              </m:ctrlPr>
                            </m:fPr>
                            <m:num>
                              <m:r>
                                <a:rPr lang="fr-CH" i="1">
                                  <a:latin typeface="Cambria Math" panose="02040503050406030204" pitchFamily="18" charset="0"/>
                                  <a:ea typeface="Cambria Math" panose="02040503050406030204" pitchFamily="18" charset="0"/>
                                </a:rPr>
                                <m:t>𝛽</m:t>
                              </m:r>
                            </m:num>
                            <m:den>
                              <m:r>
                                <a:rPr lang="fr-CH" i="1">
                                  <a:latin typeface="Cambria Math" panose="02040503050406030204" pitchFamily="18" charset="0"/>
                                </a:rPr>
                                <m:t>2</m:t>
                              </m:r>
                            </m:den>
                          </m:f>
                          <m:sSubSup>
                            <m:sSubSupPr>
                              <m:ctrlPr>
                                <a:rPr lang="fr-CH" i="1">
                                  <a:latin typeface="Cambria Math" panose="02040503050406030204" pitchFamily="18" charset="0"/>
                                </a:rPr>
                              </m:ctrlPr>
                            </m:sSubSupPr>
                            <m:e>
                              <m:d>
                                <m:dPr>
                                  <m:begChr m:val="|"/>
                                  <m:endChr m:val="|"/>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panose="02040503050406030204" pitchFamily="18" charset="0"/>
                                        </a:rPr>
                                        <m:t>𝑤</m:t>
                                      </m:r>
                                    </m:e>
                                    <m:sub>
                                      <m:r>
                                        <a:rPr lang="fr-CH" i="1">
                                          <a:latin typeface="Cambria Math" panose="02040503050406030204" pitchFamily="18" charset="0"/>
                                        </a:rPr>
                                        <m:t>𝑗</m:t>
                                      </m:r>
                                    </m:sub>
                                  </m:sSub>
                                </m:e>
                              </m:d>
                            </m:e>
                            <m:sub>
                              <m:r>
                                <a:rPr lang="fr-CH" i="1">
                                  <a:latin typeface="Cambria Math" panose="02040503050406030204" pitchFamily="18" charset="0"/>
                                </a:rPr>
                                <m:t>2</m:t>
                              </m:r>
                            </m:sub>
                            <m:sup>
                              <m:r>
                                <a:rPr lang="fr-CH" i="1">
                                  <a:latin typeface="Cambria Math" panose="02040503050406030204" pitchFamily="18" charset="0"/>
                                </a:rPr>
                                <m:t>2</m:t>
                              </m:r>
                            </m:sup>
                          </m:sSubSup>
                          <m:r>
                            <a:rPr lang="fr-CH" i="1">
                              <a:latin typeface="Cambria Math" panose="02040503050406030204" pitchFamily="18" charset="0"/>
                            </a:rPr>
                            <m:t>+</m:t>
                          </m:r>
                          <m:r>
                            <a:rPr lang="fr-CH" i="1">
                              <a:latin typeface="Cambria Math" panose="02040503050406030204" pitchFamily="18" charset="0"/>
                              <a:ea typeface="Cambria Math" panose="02040503050406030204" pitchFamily="18" charset="0"/>
                            </a:rPr>
                            <m:t>𝜆</m:t>
                          </m:r>
                          <m:sSub>
                            <m:sSubPr>
                              <m:ctrlPr>
                                <a:rPr lang="fr-CH" i="1">
                                  <a:latin typeface="Cambria Math" panose="02040503050406030204" pitchFamily="18" charset="0"/>
                                  <a:ea typeface="Cambria Math" panose="02040503050406030204" pitchFamily="18" charset="0"/>
                                </a:rPr>
                              </m:ctrlPr>
                            </m:sSubPr>
                            <m:e>
                              <m:d>
                                <m:dPr>
                                  <m:begChr m:val="|"/>
                                  <m:endChr m:val="|"/>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panose="02040503050406030204" pitchFamily="18" charset="0"/>
                                        </a:rPr>
                                        <m:t>𝑤</m:t>
                                      </m:r>
                                    </m:e>
                                    <m:sub>
                                      <m:r>
                                        <a:rPr lang="fr-CH" i="1">
                                          <a:latin typeface="Cambria Math" panose="02040503050406030204" pitchFamily="18" charset="0"/>
                                        </a:rPr>
                                        <m:t>𝑗</m:t>
                                      </m:r>
                                    </m:sub>
                                  </m:sSub>
                                </m:e>
                              </m:d>
                            </m:e>
                            <m:sub>
                              <m:r>
                                <a:rPr lang="fr-CH" i="1">
                                  <a:latin typeface="Cambria Math" panose="02040503050406030204" pitchFamily="18" charset="0"/>
                                  <a:ea typeface="Cambria Math" panose="02040503050406030204" pitchFamily="18" charset="0"/>
                                </a:rPr>
                                <m:t>1</m:t>
                              </m:r>
                            </m:sub>
                          </m:sSub>
                        </m:e>
                      </m:func>
                    </m:oMath>
                  </m:oMathPara>
                </a14:m>
                <a:endParaRPr lang="en-US" dirty="0"/>
              </a:p>
              <a:p>
                <a:r>
                  <a:rPr lang="en-US" dirty="0"/>
                  <a:t>subject to </a:t>
                </a:r>
                <a14:m>
                  <m:oMath xmlns:m="http://schemas.openxmlformats.org/officeDocument/2006/math">
                    <m:sSub>
                      <m:sSubPr>
                        <m:ctrlPr>
                          <a:rPr lang="en-US" i="1" smtClean="0">
                            <a:latin typeface="Cambria Math" panose="02040503050406030204" pitchFamily="18" charset="0"/>
                          </a:rPr>
                        </m:ctrlPr>
                      </m:sSubPr>
                      <m:e>
                        <m:r>
                          <a:rPr lang="fr-CH" b="0" i="1" smtClean="0">
                            <a:latin typeface="Cambria Math" panose="02040503050406030204" pitchFamily="18" charset="0"/>
                          </a:rPr>
                          <m:t>𝑤</m:t>
                        </m:r>
                      </m:e>
                      <m:sub>
                        <m:r>
                          <a:rPr lang="fr-CH" b="0" i="1" smtClean="0">
                            <a:latin typeface="Cambria Math" panose="02040503050406030204" pitchFamily="18" charset="0"/>
                          </a:rPr>
                          <m:t>𝑗</m:t>
                        </m:r>
                      </m:sub>
                    </m:sSub>
                    <m:r>
                      <a:rPr lang="en-US"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0</m:t>
                    </m:r>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fr-CH" b="0" i="1" smtClean="0">
                            <a:latin typeface="Cambria Math" panose="02040503050406030204" pitchFamily="18" charset="0"/>
                          </a:rPr>
                          <m:t>𝑤</m:t>
                        </m:r>
                      </m:e>
                      <m:sub>
                        <m:r>
                          <a:rPr lang="fr-CH" b="0" i="1" smtClean="0">
                            <a:latin typeface="Cambria Math" panose="02040503050406030204" pitchFamily="18" charset="0"/>
                          </a:rPr>
                          <m:t>𝑗</m:t>
                        </m:r>
                        <m:r>
                          <a:rPr lang="fr-CH" b="0" i="1" smtClean="0">
                            <a:latin typeface="Cambria Math" panose="02040503050406030204" pitchFamily="18" charset="0"/>
                          </a:rPr>
                          <m:t>,</m:t>
                        </m:r>
                        <m:r>
                          <a:rPr lang="fr-CH" b="0" i="1" smtClean="0">
                            <a:latin typeface="Cambria Math" panose="02040503050406030204" pitchFamily="18" charset="0"/>
                          </a:rPr>
                          <m:t>𝑗</m:t>
                        </m:r>
                      </m:sub>
                    </m:sSub>
                    <m:r>
                      <a:rPr lang="fr-CH" b="0" i="1" smtClean="0">
                        <a:latin typeface="Cambria Math" panose="02040503050406030204" pitchFamily="18" charset="0"/>
                      </a:rPr>
                      <m:t>=0</m:t>
                    </m:r>
                  </m:oMath>
                </a14:m>
                <a:endParaRPr lang="en-US" dirty="0"/>
              </a:p>
              <a:p>
                <a:endParaRPr lang="en-US" dirty="0"/>
              </a:p>
              <a:p>
                <a:r>
                  <a:rPr lang="en-US" dirty="0"/>
                  <a:t>Standard methods for solving this problem exist (coordinate descent)</a:t>
                </a:r>
              </a:p>
            </p:txBody>
          </p:sp>
        </mc:Choice>
        <mc:Fallback xmlns="">
          <p:sp>
            <p:nvSpPr>
              <p:cNvPr id="3" name="Content Placeholder 2">
                <a:extLst>
                  <a:ext uri="{FF2B5EF4-FFF2-40B4-BE49-F238E27FC236}">
                    <a16:creationId xmlns:a16="http://schemas.microsoft.com/office/drawing/2014/main" id="{78E6F759-5367-CB47-893E-675B113A336F}"/>
                  </a:ext>
                </a:extLst>
              </p:cNvPr>
              <p:cNvSpPr>
                <a:spLocks noGrp="1" noRot="1" noChangeAspect="1" noMove="1" noResize="1" noEditPoints="1" noAdjustHandles="1" noChangeArrowheads="1" noChangeShapeType="1" noTextEdit="1"/>
              </p:cNvSpPr>
              <p:nvPr>
                <p:ph idx="1"/>
              </p:nvPr>
            </p:nvSpPr>
            <p:spPr>
              <a:blipFill>
                <a:blip r:embed="rId3"/>
                <a:stretch>
                  <a:fillRect l="-1832" t="-1511" r="-458"/>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18D9A1E-603F-2446-895A-0BF3FDC9252C}"/>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979815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532B4-B750-2746-A701-936E73530CCE}"/>
              </a:ext>
            </a:extLst>
          </p:cNvPr>
          <p:cNvSpPr>
            <a:spLocks noGrp="1"/>
          </p:cNvSpPr>
          <p:nvPr>
            <p:ph type="title"/>
          </p:nvPr>
        </p:nvSpPr>
        <p:spPr/>
        <p:txBody>
          <a:bodyPr/>
          <a:lstStyle/>
          <a:p>
            <a:r>
              <a:rPr lang="en-US" dirty="0"/>
              <a:t>Properties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D8475E-7EA4-4045-8DA7-93DE584E3EC6}"/>
                  </a:ext>
                </a:extLst>
              </p:cNvPr>
              <p:cNvSpPr>
                <a:spLocks noGrp="1"/>
              </p:cNvSpPr>
              <p:nvPr>
                <p:ph idx="1"/>
              </p:nvPr>
            </p:nvSpPr>
            <p:spPr/>
            <p:txBody>
              <a:bodyPr/>
              <a:lstStyle/>
              <a:p>
                <a:pPr marL="457200" indent="-457200">
                  <a:buFont typeface="Arial" panose="020B0604020202020204" pitchFamily="34" charset="0"/>
                  <a:buChar char="•"/>
                </a:pPr>
                <a14:m>
                  <m:oMath xmlns:m="http://schemas.openxmlformats.org/officeDocument/2006/math">
                    <m:r>
                      <a:rPr lang="fr-CH" sz="2800" i="1">
                        <a:latin typeface="Cambria Math" panose="02040503050406030204" pitchFamily="18" charset="0"/>
                        <a:ea typeface="Cambria Math" panose="02040503050406030204" pitchFamily="18" charset="0"/>
                      </a:rPr>
                      <m:t>𝑊</m:t>
                    </m:r>
                  </m:oMath>
                </a14:m>
                <a:r>
                  <a:rPr lang="en-US" sz="2800" dirty="0"/>
                  <a:t> directly represents relations among items</a:t>
                </a:r>
              </a:p>
              <a:p>
                <a:pPr marL="457200" indent="-457200">
                  <a:buFont typeface="Arial" panose="020B0604020202020204" pitchFamily="34" charset="0"/>
                  <a:buChar char="•"/>
                </a:pPr>
                <a:r>
                  <a:rPr lang="en-US" sz="2800" dirty="0"/>
                  <a:t>Due to sparsity of matrix </a:t>
                </a:r>
                <a14:m>
                  <m:oMath xmlns:m="http://schemas.openxmlformats.org/officeDocument/2006/math">
                    <m:r>
                      <a:rPr lang="fr-CH" sz="2800" i="1">
                        <a:latin typeface="Cambria Math" panose="02040503050406030204" pitchFamily="18" charset="0"/>
                        <a:ea typeface="Cambria Math" panose="02040503050406030204" pitchFamily="18" charset="0"/>
                      </a:rPr>
                      <m:t>𝑊</m:t>
                    </m:r>
                  </m:oMath>
                </a14:m>
                <a:r>
                  <a:rPr lang="en-US" sz="2800" dirty="0"/>
                  <a:t> top-k recommendations are less expensive to compute</a:t>
                </a:r>
              </a:p>
              <a:p>
                <a:pPr marL="1200150" lvl="1" indent="-457200">
                  <a:buFontTx/>
                  <a:buChar char="-"/>
                </a:pPr>
                <a:r>
                  <a:rPr lang="en-US" sz="2400" dirty="0"/>
                  <a:t>scales with number of non-zero values</a:t>
                </a:r>
              </a:p>
              <a:p>
                <a:pPr marL="457200" indent="-457200">
                  <a:buFont typeface="Arial" panose="020B0604020202020204" pitchFamily="34" charset="0"/>
                  <a:buChar char="•"/>
                </a:pPr>
                <a:r>
                  <a:rPr lang="en-US" sz="2800" dirty="0"/>
                  <a:t>Training can be performed with a subset of users</a:t>
                </a:r>
              </a:p>
              <a:p>
                <a:pPr marL="457200" indent="-457200">
                  <a:buFont typeface="Arial" panose="020B0604020202020204" pitchFamily="34" charset="0"/>
                  <a:buChar char="•"/>
                </a:pPr>
                <a:r>
                  <a:rPr lang="en-US" sz="2800" dirty="0"/>
                  <a:t>Users need not to be individually modelled, only their rating history needs to be stored</a:t>
                </a:r>
              </a:p>
              <a:p>
                <a:pPr marL="457200" indent="-457200">
                  <a:buFontTx/>
                  <a:buChar char="-"/>
                </a:pPr>
                <a:endParaRPr lang="en-US" sz="2800" dirty="0"/>
              </a:p>
            </p:txBody>
          </p:sp>
        </mc:Choice>
        <mc:Fallback xmlns="">
          <p:sp>
            <p:nvSpPr>
              <p:cNvPr id="3" name="Content Placeholder 2">
                <a:extLst>
                  <a:ext uri="{FF2B5EF4-FFF2-40B4-BE49-F238E27FC236}">
                    <a16:creationId xmlns:a16="http://schemas.microsoft.com/office/drawing/2014/main" id="{B9D8475E-7EA4-4045-8DA7-93DE584E3EC6}"/>
                  </a:ext>
                </a:extLst>
              </p:cNvPr>
              <p:cNvSpPr>
                <a:spLocks noGrp="1" noRot="1" noChangeAspect="1" noMove="1" noResize="1" noEditPoints="1" noAdjustHandles="1" noChangeArrowheads="1" noChangeShapeType="1" noTextEdit="1"/>
              </p:cNvSpPr>
              <p:nvPr>
                <p:ph idx="1"/>
              </p:nvPr>
            </p:nvSpPr>
            <p:spPr>
              <a:blipFill>
                <a:blip r:embed="rId2"/>
                <a:stretch>
                  <a:fillRect l="-1221" t="-1259" r="-122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E7ACFC73-3476-0243-AE54-BE6F3D17D78F}"/>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161347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597A3-41B4-D644-914F-F373FEE12B05}"/>
              </a:ext>
            </a:extLst>
          </p:cNvPr>
          <p:cNvSpPr>
            <a:spLocks noGrp="1"/>
          </p:cNvSpPr>
          <p:nvPr>
            <p:ph type="title"/>
          </p:nvPr>
        </p:nvSpPr>
        <p:spPr/>
        <p:txBody>
          <a:bodyPr/>
          <a:lstStyle/>
          <a:p>
            <a:r>
              <a:rPr lang="en-US" dirty="0"/>
              <a:t>Evaluation of Recommender System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AA8F49-4875-5F4E-906F-FB70C1AB92AE}"/>
                  </a:ext>
                </a:extLst>
              </p:cNvPr>
              <p:cNvSpPr>
                <a:spLocks noGrp="1"/>
              </p:cNvSpPr>
              <p:nvPr>
                <p:ph idx="1"/>
              </p:nvPr>
            </p:nvSpPr>
            <p:spPr/>
            <p:txBody>
              <a:bodyPr/>
              <a:lstStyle/>
              <a:p>
                <a:r>
                  <a:rPr lang="en-US" dirty="0"/>
                  <a:t>Standard error metrics used: </a:t>
                </a:r>
              </a:p>
              <a:p>
                <a:br>
                  <a:rPr lang="en-US" dirty="0"/>
                </a:br>
                <a:r>
                  <a:rPr lang="en-US" dirty="0"/>
                  <a:t>	Root Mean Square Error (RMSE)</a:t>
                </a:r>
              </a:p>
              <a:p>
                <a:pPr/>
                <a14:m>
                  <m:oMathPara xmlns:m="http://schemas.openxmlformats.org/officeDocument/2006/math">
                    <m:oMathParaPr>
                      <m:jc m:val="centerGroup"/>
                    </m:oMathParaPr>
                    <m:oMath xmlns:m="http://schemas.openxmlformats.org/officeDocument/2006/math">
                      <m:r>
                        <a:rPr lang="fr-CH" b="0" i="1" smtClean="0">
                          <a:latin typeface="Cambria Math" panose="02040503050406030204" pitchFamily="18" charset="0"/>
                        </a:rPr>
                        <m:t>𝑅𝑀𝑆𝐸</m:t>
                      </m:r>
                      <m:r>
                        <a:rPr lang="fr-CH" b="0" i="1" smtClean="0">
                          <a:latin typeface="Cambria Math" panose="02040503050406030204" pitchFamily="18" charset="0"/>
                        </a:rPr>
                        <m:t>=</m:t>
                      </m:r>
                      <m:rad>
                        <m:radPr>
                          <m:degHide m:val="on"/>
                          <m:ctrlPr>
                            <a:rPr lang="fr-CH" b="0" i="1" smtClean="0">
                              <a:latin typeface="Cambria Math" panose="02040503050406030204" pitchFamily="18" charset="0"/>
                            </a:rPr>
                          </m:ctrlPr>
                        </m:radPr>
                        <m:deg/>
                        <m:e>
                          <m:f>
                            <m:fPr>
                              <m:ctrlPr>
                                <a:rPr lang="fr-CH" b="0" i="1" smtClean="0">
                                  <a:latin typeface="Cambria Math" panose="02040503050406030204" pitchFamily="18" charset="0"/>
                                </a:rPr>
                              </m:ctrlPr>
                            </m:fPr>
                            <m:num>
                              <m:r>
                                <a:rPr lang="fr-CH" b="0" i="1" smtClean="0">
                                  <a:latin typeface="Cambria Math" panose="02040503050406030204" pitchFamily="18" charset="0"/>
                                </a:rPr>
                                <m:t>1</m:t>
                              </m:r>
                            </m:num>
                            <m:den>
                              <m:r>
                                <a:rPr lang="fr-CH" b="0" i="1" smtClean="0">
                                  <a:latin typeface="Cambria Math" panose="02040503050406030204" pitchFamily="18" charset="0"/>
                                </a:rPr>
                                <m:t>𝑁</m:t>
                              </m:r>
                            </m:den>
                          </m:f>
                          <m:nary>
                            <m:naryPr>
                              <m:chr m:val="∑"/>
                              <m:supHide m:val="on"/>
                              <m:ctrlPr>
                                <a:rPr lang="fr-CH" b="0" i="1" smtClean="0">
                                  <a:latin typeface="Cambria Math" panose="02040503050406030204" pitchFamily="18" charset="0"/>
                                </a:rPr>
                              </m:ctrlPr>
                            </m:naryPr>
                            <m:sub>
                              <m:sSub>
                                <m:sSubPr>
                                  <m:ctrlPr>
                                    <a:rPr lang="fr-CH" i="1">
                                      <a:latin typeface="Cambria Math" panose="02040503050406030204" pitchFamily="18" charset="0"/>
                                    </a:rPr>
                                  </m:ctrlPr>
                                </m:sSubPr>
                                <m:e>
                                  <m:r>
                                    <a:rPr lang="fr-CH" i="1">
                                      <a:latin typeface="Cambria Math" panose="02040503050406030204" pitchFamily="18" charset="0"/>
                                    </a:rPr>
                                    <m:t>𝑟</m:t>
                                  </m:r>
                                </m:e>
                                <m:sub>
                                  <m:r>
                                    <a:rPr lang="fr-CH" i="1">
                                      <a:latin typeface="Cambria Math" panose="02040503050406030204" pitchFamily="18" charset="0"/>
                                    </a:rPr>
                                    <m:t>𝑖𝑗</m:t>
                                  </m:r>
                                </m:sub>
                              </m:sSub>
                            </m:sub>
                            <m:sup/>
                            <m:e>
                              <m:sSup>
                                <m:sSupPr>
                                  <m:ctrlPr>
                                    <a:rPr lang="fr-CH" b="0" i="1" smtClean="0">
                                      <a:latin typeface="Cambria Math" panose="02040503050406030204" pitchFamily="18" charset="0"/>
                                    </a:rPr>
                                  </m:ctrlPr>
                                </m:sSupPr>
                                <m:e>
                                  <m:d>
                                    <m:dPr>
                                      <m:ctrlPr>
                                        <a:rPr lang="fr-CH" b="0" i="1" smtClean="0">
                                          <a:latin typeface="Cambria Math" panose="02040503050406030204" pitchFamily="18" charset="0"/>
                                        </a:rPr>
                                      </m:ctrlPr>
                                    </m:dPr>
                                    <m:e>
                                      <m:sSub>
                                        <m:sSubPr>
                                          <m:ctrlPr>
                                            <a:rPr lang="fr-CH" b="0" i="1" smtClean="0">
                                              <a:latin typeface="Cambria Math" panose="02040503050406030204" pitchFamily="18" charset="0"/>
                                            </a:rPr>
                                          </m:ctrlPr>
                                        </m:sSubPr>
                                        <m:e>
                                          <m:r>
                                            <a:rPr lang="fr-CH" b="0" i="1" smtClean="0">
                                              <a:latin typeface="Cambria Math" panose="02040503050406030204" pitchFamily="18" charset="0"/>
                                            </a:rPr>
                                            <m:t>𝑟</m:t>
                                          </m:r>
                                        </m:e>
                                        <m:sub>
                                          <m:r>
                                            <a:rPr lang="fr-CH" b="0" i="1" smtClean="0">
                                              <a:latin typeface="Cambria Math" panose="02040503050406030204" pitchFamily="18" charset="0"/>
                                            </a:rPr>
                                            <m:t>𝑖𝑗</m:t>
                                          </m:r>
                                        </m:sub>
                                      </m:sSub>
                                      <m:r>
                                        <a:rPr lang="fr-CH" b="0" i="1" smtClean="0">
                                          <a:latin typeface="Cambria Math" panose="02040503050406030204" pitchFamily="18" charset="0"/>
                                        </a:rPr>
                                        <m:t>−</m:t>
                                      </m:r>
                                      <m:sSub>
                                        <m:sSubPr>
                                          <m:ctrlPr>
                                            <a:rPr lang="fr-CH" i="1">
                                              <a:latin typeface="Cambria Math" panose="02040503050406030204" pitchFamily="18" charset="0"/>
                                            </a:rPr>
                                          </m:ctrlPr>
                                        </m:sSubPr>
                                        <m:e>
                                          <m:r>
                                            <a:rPr lang="fr-CH" b="0" i="1" smtClean="0">
                                              <a:latin typeface="Cambria Math" panose="02040503050406030204" pitchFamily="18" charset="0"/>
                                            </a:rPr>
                                            <m:t>𝑝</m:t>
                                          </m:r>
                                        </m:e>
                                        <m:sub>
                                          <m:r>
                                            <a:rPr lang="fr-CH" i="1">
                                              <a:latin typeface="Cambria Math" panose="02040503050406030204" pitchFamily="18" charset="0"/>
                                            </a:rPr>
                                            <m:t>𝑖𝑗</m:t>
                                          </m:r>
                                        </m:sub>
                                      </m:sSub>
                                    </m:e>
                                  </m:d>
                                </m:e>
                                <m:sup>
                                  <m:r>
                                    <a:rPr lang="fr-CH" b="0" i="1" smtClean="0">
                                      <a:latin typeface="Cambria Math" panose="02040503050406030204" pitchFamily="18" charset="0"/>
                                    </a:rPr>
                                    <m:t>2</m:t>
                                  </m:r>
                                </m:sup>
                              </m:sSup>
                            </m:e>
                          </m:nary>
                        </m:e>
                      </m:rad>
                    </m:oMath>
                  </m:oMathPara>
                </a14:m>
                <a:endParaRPr lang="en-US" dirty="0"/>
              </a:p>
              <a:p>
                <a:r>
                  <a:rPr lang="en-US" dirty="0"/>
                  <a:t>N is number of available ratings</a:t>
                </a:r>
                <a:r>
                  <a:rPr lang="fr-CH" dirty="0"/>
                  <a:t> </a:t>
                </a:r>
                <a14:m>
                  <m:oMath xmlns:m="http://schemas.openxmlformats.org/officeDocument/2006/math">
                    <m:sSub>
                      <m:sSubPr>
                        <m:ctrlPr>
                          <a:rPr lang="fr-CH" i="1">
                            <a:latin typeface="Cambria Math" panose="02040503050406030204" pitchFamily="18" charset="0"/>
                          </a:rPr>
                        </m:ctrlPr>
                      </m:sSubPr>
                      <m:e>
                        <m:r>
                          <a:rPr lang="fr-CH" i="1">
                            <a:latin typeface="Cambria Math" panose="02040503050406030204" pitchFamily="18" charset="0"/>
                          </a:rPr>
                          <m:t>𝑟</m:t>
                        </m:r>
                      </m:e>
                      <m:sub>
                        <m:r>
                          <a:rPr lang="fr-CH" i="1">
                            <a:latin typeface="Cambria Math" panose="02040503050406030204" pitchFamily="18" charset="0"/>
                          </a:rPr>
                          <m:t>𝑖𝑗</m:t>
                        </m:r>
                      </m:sub>
                    </m:sSub>
                  </m:oMath>
                </a14:m>
                <a:endParaRPr lang="en-US" dirty="0"/>
              </a:p>
              <a:p>
                <a14:m>
                  <m:oMath xmlns:m="http://schemas.openxmlformats.org/officeDocument/2006/math">
                    <m:sSub>
                      <m:sSubPr>
                        <m:ctrlPr>
                          <a:rPr lang="fr-CH" i="1">
                            <a:latin typeface="Cambria Math" panose="02040503050406030204" pitchFamily="18" charset="0"/>
                          </a:rPr>
                        </m:ctrlPr>
                      </m:sSubPr>
                      <m:e>
                        <m:r>
                          <a:rPr lang="fr-CH" i="1">
                            <a:latin typeface="Cambria Math" panose="02040503050406030204" pitchFamily="18" charset="0"/>
                          </a:rPr>
                          <m:t>𝑝</m:t>
                        </m:r>
                      </m:e>
                      <m:sub>
                        <m:r>
                          <a:rPr lang="fr-CH" i="1">
                            <a:latin typeface="Cambria Math" panose="02040503050406030204" pitchFamily="18" charset="0"/>
                          </a:rPr>
                          <m:t>𝑖𝑗</m:t>
                        </m:r>
                      </m:sub>
                    </m:sSub>
                  </m:oMath>
                </a14:m>
                <a:r>
                  <a:rPr lang="en-US" dirty="0"/>
                  <a:t> is the predicted ratings</a:t>
                </a:r>
              </a:p>
            </p:txBody>
          </p:sp>
        </mc:Choice>
        <mc:Fallback xmlns="">
          <p:sp>
            <p:nvSpPr>
              <p:cNvPr id="3" name="Content Placeholder 2">
                <a:extLst>
                  <a:ext uri="{FF2B5EF4-FFF2-40B4-BE49-F238E27FC236}">
                    <a16:creationId xmlns:a16="http://schemas.microsoft.com/office/drawing/2014/main" id="{30AA8F49-4875-5F4E-906F-FB70C1AB92AE}"/>
                  </a:ext>
                </a:extLst>
              </p:cNvPr>
              <p:cNvSpPr>
                <a:spLocks noGrp="1" noRot="1" noChangeAspect="1" noMove="1" noResize="1" noEditPoints="1" noAdjustHandles="1" noChangeArrowheads="1" noChangeShapeType="1" noTextEdit="1"/>
              </p:cNvSpPr>
              <p:nvPr>
                <p:ph idx="1"/>
              </p:nvPr>
            </p:nvSpPr>
            <p:spPr>
              <a:blipFill>
                <a:blip r:embed="rId3"/>
                <a:stretch>
                  <a:fillRect l="-1832" t="-1511" b="-680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18C7E280-FCBF-1043-83C2-4E1AF86F029A}"/>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0461479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013CF-1FA6-9E45-96F6-0345A1DE5D92}"/>
              </a:ext>
            </a:extLst>
          </p:cNvPr>
          <p:cNvSpPr>
            <a:spLocks noGrp="1"/>
          </p:cNvSpPr>
          <p:nvPr>
            <p:ph type="title"/>
          </p:nvPr>
        </p:nvSpPr>
        <p:spPr/>
        <p:txBody>
          <a:bodyPr/>
          <a:lstStyle/>
          <a:p>
            <a:r>
              <a:rPr lang="en-US" dirty="0"/>
              <a:t>RMSE</a:t>
            </a:r>
          </a:p>
        </p:txBody>
      </p:sp>
      <p:sp>
        <p:nvSpPr>
          <p:cNvPr id="3" name="Content Placeholder 2">
            <a:extLst>
              <a:ext uri="{FF2B5EF4-FFF2-40B4-BE49-F238E27FC236}">
                <a16:creationId xmlns:a16="http://schemas.microsoft.com/office/drawing/2014/main" id="{9CFC44AD-53EB-7547-98BB-946A375A6D3D}"/>
              </a:ext>
            </a:extLst>
          </p:cNvPr>
          <p:cNvSpPr>
            <a:spLocks noGrp="1"/>
          </p:cNvSpPr>
          <p:nvPr>
            <p:ph idx="1"/>
          </p:nvPr>
        </p:nvSpPr>
        <p:spPr/>
        <p:txBody>
          <a:bodyPr/>
          <a:lstStyle/>
          <a:p>
            <a:r>
              <a:rPr lang="en-US" dirty="0"/>
              <a:t>RMSE corresponds to the optimization objective used in matrix factorization</a:t>
            </a:r>
          </a:p>
          <a:p>
            <a:endParaRPr lang="en-US" dirty="0"/>
          </a:p>
          <a:p>
            <a:r>
              <a:rPr lang="en-US" dirty="0"/>
              <a:t>RMSE can be evaluated</a:t>
            </a:r>
          </a:p>
          <a:p>
            <a:pPr marL="457200" indent="-457200">
              <a:buFontTx/>
              <a:buChar char="-"/>
            </a:pPr>
            <a:r>
              <a:rPr lang="en-US" dirty="0"/>
              <a:t>Globally, averaging over all ratings</a:t>
            </a:r>
          </a:p>
          <a:p>
            <a:pPr marL="457200" indent="-457200">
              <a:buFontTx/>
              <a:buChar char="-"/>
            </a:pPr>
            <a:r>
              <a:rPr lang="en-US" dirty="0"/>
              <a:t>per-user/per-item with averaging over all users/items</a:t>
            </a:r>
          </a:p>
          <a:p>
            <a:endParaRPr lang="en-US" dirty="0"/>
          </a:p>
        </p:txBody>
      </p:sp>
      <p:sp>
        <p:nvSpPr>
          <p:cNvPr id="4" name="Footer Placeholder 3">
            <a:extLst>
              <a:ext uri="{FF2B5EF4-FFF2-40B4-BE49-F238E27FC236}">
                <a16:creationId xmlns:a16="http://schemas.microsoft.com/office/drawing/2014/main" id="{03C8A77A-E214-D041-9BF2-E4EDD002CDAB}"/>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7790661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D4011-FBBA-E245-8679-6A2F34066F82}"/>
              </a:ext>
            </a:extLst>
          </p:cNvPr>
          <p:cNvSpPr>
            <a:spLocks noGrp="1"/>
          </p:cNvSpPr>
          <p:nvPr>
            <p:ph type="title"/>
          </p:nvPr>
        </p:nvSpPr>
        <p:spPr/>
        <p:txBody>
          <a:bodyPr/>
          <a:lstStyle/>
          <a:p>
            <a:r>
              <a:rPr lang="en-US" dirty="0"/>
              <a:t>Evaluating Ranking Quality</a:t>
            </a:r>
          </a:p>
        </p:txBody>
      </p:sp>
      <p:sp>
        <p:nvSpPr>
          <p:cNvPr id="3" name="Content Placeholder 2">
            <a:extLst>
              <a:ext uri="{FF2B5EF4-FFF2-40B4-BE49-F238E27FC236}">
                <a16:creationId xmlns:a16="http://schemas.microsoft.com/office/drawing/2014/main" id="{819EEC18-37B3-C845-AC13-5822143DA8AE}"/>
              </a:ext>
            </a:extLst>
          </p:cNvPr>
          <p:cNvSpPr>
            <a:spLocks noGrp="1"/>
          </p:cNvSpPr>
          <p:nvPr>
            <p:ph idx="1"/>
          </p:nvPr>
        </p:nvSpPr>
        <p:spPr/>
        <p:txBody>
          <a:bodyPr/>
          <a:lstStyle/>
          <a:p>
            <a:r>
              <a:rPr lang="en-US" dirty="0"/>
              <a:t>Frequently only the most relevant items are recommended: evaluate the quality of the top-k recommendations</a:t>
            </a:r>
          </a:p>
          <a:p>
            <a:endParaRPr lang="en-US" dirty="0"/>
          </a:p>
          <a:p>
            <a:r>
              <a:rPr lang="en-US" dirty="0"/>
              <a:t>Various methods</a:t>
            </a:r>
          </a:p>
          <a:p>
            <a:pPr marL="457200" indent="-457200">
              <a:buFontTx/>
              <a:buChar char="-"/>
            </a:pPr>
            <a:r>
              <a:rPr lang="en-US" dirty="0"/>
              <a:t>Non-discounted cumulative gain (NDCG)</a:t>
            </a:r>
          </a:p>
          <a:p>
            <a:pPr marL="457200" indent="-457200">
              <a:buFontTx/>
              <a:buChar char="-"/>
            </a:pPr>
            <a:r>
              <a:rPr lang="en-US" dirty="0"/>
              <a:t>Mean reciprocal rank</a:t>
            </a:r>
          </a:p>
          <a:p>
            <a:pPr marL="457200" indent="-457200">
              <a:buFontTx/>
              <a:buChar char="-"/>
            </a:pPr>
            <a:r>
              <a:rPr lang="en-US" dirty="0"/>
              <a:t>Hit rate</a:t>
            </a:r>
          </a:p>
        </p:txBody>
      </p:sp>
      <p:sp>
        <p:nvSpPr>
          <p:cNvPr id="4" name="Footer Placeholder 3">
            <a:extLst>
              <a:ext uri="{FF2B5EF4-FFF2-40B4-BE49-F238E27FC236}">
                <a16:creationId xmlns:a16="http://schemas.microsoft.com/office/drawing/2014/main" id="{9E5A5196-56DE-2840-AF62-067602A7AE14}"/>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3761403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85EC8-10D9-A14B-AA38-80B6638043E5}"/>
              </a:ext>
            </a:extLst>
          </p:cNvPr>
          <p:cNvSpPr>
            <a:spLocks noGrp="1"/>
          </p:cNvSpPr>
          <p:nvPr>
            <p:ph type="title"/>
          </p:nvPr>
        </p:nvSpPr>
        <p:spPr/>
        <p:txBody>
          <a:bodyPr/>
          <a:lstStyle/>
          <a:p>
            <a:r>
              <a:rPr lang="en-US" dirty="0"/>
              <a:t>Evaluating Ranking Quality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FB69ED-276D-894F-B29A-D6C4BE904071}"/>
                  </a:ext>
                </a:extLst>
              </p:cNvPr>
              <p:cNvSpPr>
                <a:spLocks noGrp="1"/>
              </p:cNvSpPr>
              <p:nvPr>
                <p:ph idx="1"/>
              </p:nvPr>
            </p:nvSpPr>
            <p:spPr/>
            <p:txBody>
              <a:bodyPr/>
              <a:lstStyle/>
              <a:p>
                <a:r>
                  <a:rPr lang="en-US" dirty="0"/>
                  <a:t>Let </a:t>
                </a:r>
                <a14:m>
                  <m:oMath xmlns:m="http://schemas.openxmlformats.org/officeDocument/2006/math">
                    <m:r>
                      <a:rPr lang="fr-CH" b="0" i="1" smtClean="0">
                        <a:latin typeface="Cambria Math" panose="02040503050406030204" pitchFamily="18" charset="0"/>
                      </a:rPr>
                      <m:t>𝑟</m:t>
                    </m:r>
                    <m:r>
                      <a:rPr lang="fr-CH" b="0" i="1" smtClean="0">
                        <a:latin typeface="Cambria Math" panose="02040503050406030204" pitchFamily="18" charset="0"/>
                      </a:rPr>
                      <m:t>(</m:t>
                    </m:r>
                    <m:r>
                      <a:rPr lang="fr-CH" b="0" i="1" smtClean="0">
                        <a:latin typeface="Cambria Math" panose="02040503050406030204" pitchFamily="18" charset="0"/>
                      </a:rPr>
                      <m:t>𝑖</m:t>
                    </m:r>
                    <m:r>
                      <a:rPr lang="fr-CH" b="0" i="1" smtClean="0">
                        <a:latin typeface="Cambria Math" panose="02040503050406030204" pitchFamily="18" charset="0"/>
                      </a:rPr>
                      <m:t>)</m:t>
                    </m:r>
                  </m:oMath>
                </a14:m>
                <a:r>
                  <a:rPr lang="en-US" dirty="0"/>
                  <a:t> be the score given for item </a:t>
                </a:r>
                <a14:m>
                  <m:oMath xmlns:m="http://schemas.openxmlformats.org/officeDocument/2006/math">
                    <m:r>
                      <a:rPr lang="fr-CH" b="0" i="1" smtClean="0">
                        <a:latin typeface="Cambria Math" panose="02040503050406030204" pitchFamily="18" charset="0"/>
                      </a:rPr>
                      <m:t>𝑖</m:t>
                    </m:r>
                  </m:oMath>
                </a14:m>
                <a:endParaRPr lang="fr-CH" b="0" dirty="0"/>
              </a:p>
              <a:p>
                <a:r>
                  <a:rPr lang="fr-CH" dirty="0" err="1"/>
                  <a:t>Evaluating</a:t>
                </a:r>
                <a:r>
                  <a:rPr lang="fr-CH" dirty="0"/>
                  <a:t> the top-k </a:t>
                </a:r>
                <a:r>
                  <a:rPr lang="fr-CH" dirty="0" err="1"/>
                  <a:t>results</a:t>
                </a:r>
                <a:r>
                  <a:rPr lang="fr-CH" dirty="0"/>
                  <a:t> </a:t>
                </a:r>
                <a:r>
                  <a:rPr lang="fr-CH" dirty="0" err="1"/>
                  <a:t>returned</a:t>
                </a:r>
                <a:r>
                  <a:rPr lang="fr-CH" dirty="0"/>
                  <a:t> for a user</a:t>
                </a:r>
                <a:endParaRPr lang="fr-CH" b="0" dirty="0"/>
              </a:p>
              <a:p>
                <a:endParaRPr lang="en-US" dirty="0"/>
              </a:p>
              <a:p>
                <a:r>
                  <a:rPr lang="en-US" dirty="0"/>
                  <a:t>Cumulative gain</a:t>
                </a:r>
                <a:r>
                  <a:rPr lang="en-US" dirty="0">
                    <a:sym typeface="Wingdings" pitchFamily="2" charset="2"/>
                  </a:rPr>
                  <a:t> (CG): </a:t>
                </a:r>
                <a14:m>
                  <m:oMath xmlns:m="http://schemas.openxmlformats.org/officeDocument/2006/math">
                    <m:r>
                      <m:rPr>
                        <m:sty m:val="p"/>
                      </m:rPr>
                      <a:rPr lang="fr-CH" b="0" i="0" smtClean="0">
                        <a:latin typeface="Cambria Math" panose="02040503050406030204" pitchFamily="18" charset="0"/>
                        <a:sym typeface="Wingdings" pitchFamily="2" charset="2"/>
                      </a:rPr>
                      <m:t>CG</m:t>
                    </m:r>
                    <m:r>
                      <a:rPr lang="fr-CH" b="0" i="0" smtClean="0">
                        <a:latin typeface="Cambria Math" panose="02040503050406030204" pitchFamily="18" charset="0"/>
                        <a:sym typeface="Wingdings" pitchFamily="2" charset="2"/>
                      </a:rPr>
                      <m:t>= </m:t>
                    </m:r>
                    <m:nary>
                      <m:naryPr>
                        <m:chr m:val="∑"/>
                        <m:ctrlPr>
                          <a:rPr lang="en-US" i="1" smtClean="0">
                            <a:latin typeface="Cambria Math" panose="02040503050406030204" pitchFamily="18" charset="0"/>
                            <a:sym typeface="Wingdings" pitchFamily="2" charset="2"/>
                          </a:rPr>
                        </m:ctrlPr>
                      </m:naryPr>
                      <m:sub>
                        <m:r>
                          <m:rPr>
                            <m:brk m:alnAt="23"/>
                          </m:rPr>
                          <a:rPr lang="fr-CH" b="0" i="1" smtClean="0">
                            <a:latin typeface="Cambria Math" panose="02040503050406030204" pitchFamily="18" charset="0"/>
                            <a:sym typeface="Wingdings" pitchFamily="2" charset="2"/>
                          </a:rPr>
                          <m:t>𝑖</m:t>
                        </m:r>
                        <m:r>
                          <a:rPr lang="fr-CH" b="0" i="1" smtClean="0">
                            <a:latin typeface="Cambria Math" panose="02040503050406030204" pitchFamily="18" charset="0"/>
                            <a:sym typeface="Wingdings" pitchFamily="2" charset="2"/>
                          </a:rPr>
                          <m:t>=1</m:t>
                        </m:r>
                      </m:sub>
                      <m:sup>
                        <m:r>
                          <a:rPr lang="fr-CH" b="0" i="1" smtClean="0">
                            <a:latin typeface="Cambria Math" panose="02040503050406030204" pitchFamily="18" charset="0"/>
                            <a:sym typeface="Wingdings" pitchFamily="2" charset="2"/>
                          </a:rPr>
                          <m:t>𝑘</m:t>
                        </m:r>
                      </m:sup>
                      <m:e>
                        <m:r>
                          <a:rPr lang="fr-CH" b="0" i="1" smtClean="0">
                            <a:latin typeface="Cambria Math" panose="02040503050406030204" pitchFamily="18" charset="0"/>
                            <a:sym typeface="Wingdings" pitchFamily="2" charset="2"/>
                          </a:rPr>
                          <m:t>𝑟</m:t>
                        </m:r>
                        <m:r>
                          <a:rPr lang="fr-CH" b="0" i="1" smtClean="0">
                            <a:latin typeface="Cambria Math" panose="02040503050406030204" pitchFamily="18" charset="0"/>
                            <a:sym typeface="Wingdings" pitchFamily="2" charset="2"/>
                          </a:rPr>
                          <m:t>(</m:t>
                        </m:r>
                        <m:r>
                          <a:rPr lang="fr-CH" b="0" i="1" smtClean="0">
                            <a:latin typeface="Cambria Math" panose="02040503050406030204" pitchFamily="18" charset="0"/>
                            <a:sym typeface="Wingdings" pitchFamily="2" charset="2"/>
                          </a:rPr>
                          <m:t>𝑖</m:t>
                        </m:r>
                        <m:r>
                          <a:rPr lang="fr-CH" b="0" i="1" smtClean="0">
                            <a:latin typeface="Cambria Math" panose="02040503050406030204" pitchFamily="18" charset="0"/>
                            <a:sym typeface="Wingdings" pitchFamily="2" charset="2"/>
                          </a:rPr>
                          <m:t>)</m:t>
                        </m:r>
                      </m:e>
                    </m:nary>
                  </m:oMath>
                </a14:m>
                <a:endParaRPr lang="en-US" dirty="0"/>
              </a:p>
              <a:p>
                <a:pPr marL="457200" indent="-457200">
                  <a:buFont typeface="Arial" panose="020B0604020202020204" pitchFamily="34" charset="0"/>
                  <a:buChar char="•"/>
                </a:pPr>
                <a:r>
                  <a:rPr lang="en-US" sz="2800" dirty="0"/>
                  <a:t>Does not consider position of recommended items</a:t>
                </a:r>
                <a:endParaRPr lang="en-US" dirty="0"/>
              </a:p>
              <a:p>
                <a:pPr/>
                <a:r>
                  <a:rPr lang="en-US" dirty="0"/>
                  <a:t>Discounted cumulative gain (DCG):</a:t>
                </a:r>
                <a:r>
                  <a:rPr lang="en-US" dirty="0">
                    <a:sym typeface="Wingdings" pitchFamily="2" charset="2"/>
                  </a:rPr>
                  <a:t> </a:t>
                </a:r>
                <a:br>
                  <a:rPr lang="fr-CH" b="0" i="0" dirty="0">
                    <a:latin typeface="Cambria Math" panose="02040503050406030204" pitchFamily="18" charset="0"/>
                    <a:sym typeface="Wingdings" pitchFamily="2" charset="2"/>
                  </a:rPr>
                </a:br>
                <a14:m>
                  <m:oMathPara xmlns:m="http://schemas.openxmlformats.org/officeDocument/2006/math">
                    <m:oMathParaPr>
                      <m:jc m:val="centerGroup"/>
                    </m:oMathParaPr>
                    <m:oMath xmlns:m="http://schemas.openxmlformats.org/officeDocument/2006/math">
                      <m:r>
                        <m:rPr>
                          <m:sty m:val="p"/>
                        </m:rPr>
                        <a:rPr lang="fr-CH" b="0" i="0" smtClean="0">
                          <a:latin typeface="Cambria Math" panose="02040503050406030204" pitchFamily="18" charset="0"/>
                          <a:sym typeface="Wingdings" pitchFamily="2" charset="2"/>
                        </a:rPr>
                        <m:t>DCG</m:t>
                      </m:r>
                      <m:r>
                        <a:rPr lang="fr-CH" b="0" i="0" smtClean="0">
                          <a:latin typeface="Cambria Math" panose="02040503050406030204" pitchFamily="18" charset="0"/>
                          <a:sym typeface="Wingdings" pitchFamily="2" charset="2"/>
                        </a:rPr>
                        <m:t>= </m:t>
                      </m:r>
                      <m:nary>
                        <m:naryPr>
                          <m:chr m:val="∑"/>
                          <m:ctrlPr>
                            <a:rPr lang="en-US" i="1">
                              <a:latin typeface="Cambria Math" panose="02040503050406030204" pitchFamily="18" charset="0"/>
                              <a:sym typeface="Wingdings" pitchFamily="2" charset="2"/>
                            </a:rPr>
                          </m:ctrlPr>
                        </m:naryPr>
                        <m:sub>
                          <m:r>
                            <m:rPr>
                              <m:brk m:alnAt="23"/>
                            </m:rPr>
                            <a:rPr lang="fr-CH" i="1">
                              <a:latin typeface="Cambria Math" panose="02040503050406030204" pitchFamily="18" charset="0"/>
                              <a:sym typeface="Wingdings" pitchFamily="2" charset="2"/>
                            </a:rPr>
                            <m:t>𝑖</m:t>
                          </m:r>
                          <m:r>
                            <a:rPr lang="fr-CH" i="1">
                              <a:latin typeface="Cambria Math" panose="02040503050406030204" pitchFamily="18" charset="0"/>
                              <a:sym typeface="Wingdings" pitchFamily="2" charset="2"/>
                            </a:rPr>
                            <m:t>=1</m:t>
                          </m:r>
                        </m:sub>
                        <m:sup>
                          <m:r>
                            <a:rPr lang="fr-CH" i="1">
                              <a:latin typeface="Cambria Math" panose="02040503050406030204" pitchFamily="18" charset="0"/>
                              <a:sym typeface="Wingdings" pitchFamily="2" charset="2"/>
                            </a:rPr>
                            <m:t>𝑘</m:t>
                          </m:r>
                        </m:sup>
                        <m:e>
                          <m:f>
                            <m:fPr>
                              <m:ctrlPr>
                                <a:rPr lang="fr-CH" i="1" smtClean="0">
                                  <a:latin typeface="Cambria Math" panose="02040503050406030204" pitchFamily="18" charset="0"/>
                                  <a:sym typeface="Wingdings" pitchFamily="2" charset="2"/>
                                </a:rPr>
                              </m:ctrlPr>
                            </m:fPr>
                            <m:num>
                              <m:r>
                                <a:rPr lang="fr-CH" i="1">
                                  <a:latin typeface="Cambria Math" panose="02040503050406030204" pitchFamily="18" charset="0"/>
                                  <a:sym typeface="Wingdings" pitchFamily="2" charset="2"/>
                                </a:rPr>
                                <m:t>𝑟</m:t>
                              </m:r>
                              <m:r>
                                <a:rPr lang="fr-CH" i="1">
                                  <a:latin typeface="Cambria Math" panose="02040503050406030204" pitchFamily="18" charset="0"/>
                                  <a:sym typeface="Wingdings" pitchFamily="2" charset="2"/>
                                </a:rPr>
                                <m:t>(</m:t>
                              </m:r>
                              <m:r>
                                <a:rPr lang="fr-CH" i="1">
                                  <a:latin typeface="Cambria Math" panose="02040503050406030204" pitchFamily="18" charset="0"/>
                                  <a:sym typeface="Wingdings" pitchFamily="2" charset="2"/>
                                </a:rPr>
                                <m:t>𝑖</m:t>
                              </m:r>
                              <m:r>
                                <a:rPr lang="fr-CH" i="1">
                                  <a:latin typeface="Cambria Math" panose="02040503050406030204" pitchFamily="18" charset="0"/>
                                  <a:sym typeface="Wingdings" pitchFamily="2" charset="2"/>
                                </a:rPr>
                                <m:t>)</m:t>
                              </m:r>
                            </m:num>
                            <m:den>
                              <m:func>
                                <m:funcPr>
                                  <m:ctrlPr>
                                    <a:rPr lang="fr-CH" i="1" smtClean="0">
                                      <a:latin typeface="Cambria Math" panose="02040503050406030204" pitchFamily="18" charset="0"/>
                                      <a:sym typeface="Wingdings" pitchFamily="2" charset="2"/>
                                    </a:rPr>
                                  </m:ctrlPr>
                                </m:funcPr>
                                <m:fName>
                                  <m:sSub>
                                    <m:sSubPr>
                                      <m:ctrlPr>
                                        <a:rPr lang="fr-CH" i="1" smtClean="0">
                                          <a:latin typeface="Cambria Math" panose="02040503050406030204" pitchFamily="18" charset="0"/>
                                          <a:sym typeface="Wingdings" pitchFamily="2" charset="2"/>
                                        </a:rPr>
                                      </m:ctrlPr>
                                    </m:sSubPr>
                                    <m:e>
                                      <m:r>
                                        <m:rPr>
                                          <m:sty m:val="p"/>
                                        </m:rPr>
                                        <a:rPr lang="fr-CH" i="0" smtClean="0">
                                          <a:latin typeface="Cambria Math" panose="02040503050406030204" pitchFamily="18" charset="0"/>
                                          <a:sym typeface="Wingdings" pitchFamily="2" charset="2"/>
                                        </a:rPr>
                                        <m:t>log</m:t>
                                      </m:r>
                                    </m:e>
                                    <m:sub>
                                      <m:r>
                                        <a:rPr lang="fr-CH" b="0" i="1" smtClean="0">
                                          <a:latin typeface="Cambria Math" panose="02040503050406030204" pitchFamily="18" charset="0"/>
                                          <a:sym typeface="Wingdings" pitchFamily="2" charset="2"/>
                                        </a:rPr>
                                        <m:t>2</m:t>
                                      </m:r>
                                    </m:sub>
                                  </m:sSub>
                                </m:fName>
                                <m:e>
                                  <m:r>
                                    <a:rPr lang="fr-CH" b="0" i="1" smtClean="0">
                                      <a:latin typeface="Cambria Math" panose="02040503050406030204" pitchFamily="18" charset="0"/>
                                      <a:sym typeface="Wingdings" pitchFamily="2" charset="2"/>
                                    </a:rPr>
                                    <m:t>𝑖</m:t>
                                  </m:r>
                                  <m:r>
                                    <a:rPr lang="fr-CH" b="0" i="1" smtClean="0">
                                      <a:latin typeface="Cambria Math" panose="02040503050406030204" pitchFamily="18" charset="0"/>
                                      <a:sym typeface="Wingdings" pitchFamily="2" charset="2"/>
                                    </a:rPr>
                                    <m:t>+1</m:t>
                                  </m:r>
                                </m:e>
                              </m:func>
                            </m:den>
                          </m:f>
                        </m:e>
                      </m:nary>
                    </m:oMath>
                  </m:oMathPara>
                </a14:m>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65FB69ED-276D-894F-B29A-D6C4BE904071}"/>
                  </a:ext>
                </a:extLst>
              </p:cNvPr>
              <p:cNvSpPr>
                <a:spLocks noGrp="1" noRot="1" noChangeAspect="1" noMove="1" noResize="1" noEditPoints="1" noAdjustHandles="1" noChangeArrowheads="1" noChangeShapeType="1" noTextEdit="1"/>
              </p:cNvSpPr>
              <p:nvPr>
                <p:ph idx="1"/>
              </p:nvPr>
            </p:nvSpPr>
            <p:spPr>
              <a:blipFill>
                <a:blip r:embed="rId3"/>
                <a:stretch>
                  <a:fillRect l="-1832" t="-1511" b="-44584"/>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2696B451-31FD-B745-9A6C-BC9BC0F6AC80}"/>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366882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3BAF4-9E6B-EF48-B1E2-3EEA7B2A18C5}"/>
              </a:ext>
            </a:extLst>
          </p:cNvPr>
          <p:cNvSpPr>
            <a:spLocks noGrp="1"/>
          </p:cNvSpPr>
          <p:nvPr>
            <p:ph type="title"/>
          </p:nvPr>
        </p:nvSpPr>
        <p:spPr/>
        <p:txBody>
          <a:bodyPr/>
          <a:lstStyle/>
          <a:p>
            <a:r>
              <a:rPr lang="en-US" dirty="0"/>
              <a:t>Normalized DCG (NDCG)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6BCD361-6738-CE42-B284-4ADE30240F2D}"/>
                  </a:ext>
                </a:extLst>
              </p:cNvPr>
              <p:cNvSpPr>
                <a:spLocks noGrp="1"/>
              </p:cNvSpPr>
              <p:nvPr>
                <p:ph idx="1"/>
              </p:nvPr>
            </p:nvSpPr>
            <p:spPr/>
            <p:txBody>
              <a:bodyPr/>
              <a:lstStyle/>
              <a:p>
                <a:r>
                  <a:rPr lang="en-US" dirty="0"/>
                  <a:t>Values of DCG are not normalized</a:t>
                </a:r>
              </a:p>
              <a:p>
                <a:pPr marL="457200" indent="-457200">
                  <a:buFont typeface="Arial" panose="020B0604020202020204" pitchFamily="34" charset="0"/>
                  <a:buChar char="•"/>
                </a:pPr>
                <a:r>
                  <a:rPr lang="en-US" dirty="0"/>
                  <a:t>depend on rating distribution and choice of k</a:t>
                </a:r>
              </a:p>
              <a:p>
                <a:endParaRPr lang="en-US" dirty="0"/>
              </a:p>
              <a:p>
                <a:r>
                  <a:rPr lang="en-US" dirty="0"/>
                  <a:t>Compute the DCG for the top-k items sorted in optimal order, i.e., by decreasing scores: 	</a:t>
                </a:r>
                <a14:m>
                  <m:oMath xmlns:m="http://schemas.openxmlformats.org/officeDocument/2006/math">
                    <m:r>
                      <a:rPr lang="en-US" i="1" dirty="0" smtClean="0">
                        <a:latin typeface="Cambria Math" panose="02040503050406030204" pitchFamily="18" charset="0"/>
                      </a:rPr>
                      <m:t>𝑖𝐷</m:t>
                    </m:r>
                    <m:r>
                      <a:rPr lang="fr-CH" b="0" i="1" dirty="0" smtClean="0">
                        <a:latin typeface="Cambria Math" panose="02040503050406030204" pitchFamily="18" charset="0"/>
                      </a:rPr>
                      <m:t>𝐶𝐺</m:t>
                    </m:r>
                    <m:r>
                      <a:rPr lang="en-US" i="1" dirty="0" smtClean="0">
                        <a:latin typeface="Cambria Math" panose="02040503050406030204" pitchFamily="18" charset="0"/>
                      </a:rPr>
                      <m:t>(</m:t>
                    </m:r>
                    <m:r>
                      <a:rPr lang="en-US" i="1" dirty="0" smtClean="0">
                        <a:latin typeface="Cambria Math" panose="02040503050406030204" pitchFamily="18" charset="0"/>
                      </a:rPr>
                      <m:t>𝑘</m:t>
                    </m:r>
                    <m:r>
                      <a:rPr lang="en-US" i="1" dirty="0">
                        <a:latin typeface="Cambria Math" panose="02040503050406030204" pitchFamily="18" charset="0"/>
                      </a:rPr>
                      <m:t>)</m:t>
                    </m:r>
                  </m:oMath>
                </a14:m>
                <a:endParaRPr lang="en-US" dirty="0"/>
              </a:p>
              <a:p>
                <a:endParaRPr lang="en-US" dirty="0"/>
              </a:p>
              <a:p>
                <a:r>
                  <a:rPr lang="en-US" dirty="0"/>
                  <a:t>Then normalize the DCG: </a:t>
                </a:r>
                <a14:m>
                  <m:oMath xmlns:m="http://schemas.openxmlformats.org/officeDocument/2006/math">
                    <m:r>
                      <a:rPr lang="fr-CH" b="0" i="1" smtClean="0">
                        <a:latin typeface="Cambria Math" panose="02040503050406030204" pitchFamily="18" charset="0"/>
                      </a:rPr>
                      <m:t>𝑁𝐷𝐶𝐺</m:t>
                    </m:r>
                    <m:r>
                      <a:rPr lang="fr-CH" b="0" i="1" smtClean="0">
                        <a:latin typeface="Cambria Math" panose="02040503050406030204" pitchFamily="18" charset="0"/>
                      </a:rPr>
                      <m:t>=</m:t>
                    </m:r>
                    <m:f>
                      <m:fPr>
                        <m:ctrlPr>
                          <a:rPr lang="fr-CH" b="0" i="1" smtClean="0">
                            <a:latin typeface="Cambria Math" panose="02040503050406030204" pitchFamily="18" charset="0"/>
                          </a:rPr>
                        </m:ctrlPr>
                      </m:fPr>
                      <m:num>
                        <m:r>
                          <a:rPr lang="fr-CH" b="0" i="1" smtClean="0">
                            <a:latin typeface="Cambria Math" panose="02040503050406030204" pitchFamily="18" charset="0"/>
                          </a:rPr>
                          <m:t>𝐷𝐶𝐺</m:t>
                        </m:r>
                      </m:num>
                      <m:den>
                        <m:r>
                          <a:rPr lang="en-US" i="1" dirty="0">
                            <a:latin typeface="Cambria Math" panose="02040503050406030204" pitchFamily="18" charset="0"/>
                          </a:rPr>
                          <m:t>𝑖𝐷</m:t>
                        </m:r>
                        <m:r>
                          <a:rPr lang="fr-CH" i="1" dirty="0">
                            <a:latin typeface="Cambria Math" panose="02040503050406030204" pitchFamily="18" charset="0"/>
                          </a:rPr>
                          <m:t>𝐶𝐺</m:t>
                        </m:r>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r>
                          <m:rPr>
                            <m:nor/>
                          </m:rPr>
                          <a:rPr lang="en-US" dirty="0"/>
                          <m:t> </m:t>
                        </m:r>
                      </m:den>
                    </m:f>
                  </m:oMath>
                </a14:m>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06BCD361-6738-CE42-B284-4ADE30240F2D}"/>
                  </a:ext>
                </a:extLst>
              </p:cNvPr>
              <p:cNvSpPr>
                <a:spLocks noGrp="1" noRot="1" noChangeAspect="1" noMove="1" noResize="1" noEditPoints="1" noAdjustHandles="1" noChangeArrowheads="1" noChangeShapeType="1" noTextEdit="1"/>
              </p:cNvSpPr>
              <p:nvPr>
                <p:ph idx="1"/>
              </p:nvPr>
            </p:nvSpPr>
            <p:spPr>
              <a:blipFill>
                <a:blip r:embed="rId3"/>
                <a:stretch>
                  <a:fillRect l="-1832" t="-151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7B648B2-95A8-4F44-A95C-38F9882C3948}"/>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431214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Content-based Recommender System</a:t>
            </a:r>
          </a:p>
        </p:txBody>
      </p:sp>
      <p:sp>
        <p:nvSpPr>
          <p:cNvPr id="3" name="Content Placeholder 2"/>
          <p:cNvSpPr>
            <a:spLocks noGrp="1"/>
          </p:cNvSpPr>
          <p:nvPr>
            <p:ph idx="1"/>
          </p:nvPr>
        </p:nvSpPr>
        <p:spPr/>
        <p:txBody>
          <a:bodyPr/>
          <a:lstStyle/>
          <a:p>
            <a:r>
              <a:rPr lang="en-GB" dirty="0"/>
              <a:t>Content-based = “Show me more of what </a:t>
            </a:r>
            <a:r>
              <a:rPr lang="en-GB" b="1" dirty="0"/>
              <a:t>I</a:t>
            </a:r>
            <a:r>
              <a:rPr lang="en-GB" dirty="0"/>
              <a:t> liked”</a:t>
            </a:r>
            <a:endParaRPr lang="en-GB" dirty="0">
              <a:solidFill>
                <a:srgbClr val="000000"/>
              </a:solidFill>
            </a:endParaRP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755576" y="2348880"/>
            <a:ext cx="1162968" cy="1162968"/>
          </a:xfrm>
          <a:prstGeom prst="rect">
            <a:avLst/>
          </a:prstGeom>
        </p:spPr>
      </p:pic>
      <p:sp>
        <p:nvSpPr>
          <p:cNvPr id="7" name="Rectangle 5"/>
          <p:cNvSpPr>
            <a:spLocks noChangeArrowheads="1"/>
          </p:cNvSpPr>
          <p:nvPr/>
        </p:nvSpPr>
        <p:spPr bwMode="auto">
          <a:xfrm>
            <a:off x="1619672" y="2483024"/>
            <a:ext cx="2592288" cy="1016305"/>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User profile</a:t>
            </a:r>
          </a:p>
          <a:p>
            <a:pPr eaLnBrk="0" hangingPunct="0"/>
            <a:r>
              <a:rPr lang="en-US" sz="2000" dirty="0">
                <a:solidFill>
                  <a:schemeClr val="tx1"/>
                </a:solidFill>
                <a:latin typeface="Calibri"/>
                <a:cs typeface="Calibri"/>
              </a:rPr>
              <a:t>+</a:t>
            </a:r>
          </a:p>
          <a:p>
            <a:pPr eaLnBrk="0" hangingPunct="0"/>
            <a:r>
              <a:rPr lang="en-US" sz="2000" dirty="0">
                <a:solidFill>
                  <a:schemeClr val="tx1"/>
                </a:solidFill>
                <a:latin typeface="Calibri"/>
                <a:cs typeface="Calibri"/>
              </a:rPr>
              <a:t>Context information</a:t>
            </a:r>
          </a:p>
        </p:txBody>
      </p:sp>
      <p:sp>
        <p:nvSpPr>
          <p:cNvPr id="9" name="Rectangle 5"/>
          <p:cNvSpPr>
            <a:spLocks noChangeArrowheads="1"/>
          </p:cNvSpPr>
          <p:nvPr/>
        </p:nvSpPr>
        <p:spPr bwMode="auto">
          <a:xfrm>
            <a:off x="2267744" y="4653136"/>
            <a:ext cx="1944216" cy="1016305"/>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Item profile</a:t>
            </a:r>
          </a:p>
          <a:p>
            <a:pPr eaLnBrk="0" hangingPunct="0"/>
            <a:r>
              <a:rPr lang="en-US" sz="2000" dirty="0">
                <a:solidFill>
                  <a:schemeClr val="tx1"/>
                </a:solidFill>
                <a:latin typeface="Calibri"/>
                <a:cs typeface="Calibri"/>
              </a:rPr>
              <a:t>+</a:t>
            </a:r>
          </a:p>
          <a:p>
            <a:pPr eaLnBrk="0" hangingPunct="0"/>
            <a:r>
              <a:rPr lang="en-US" sz="2000" dirty="0">
                <a:solidFill>
                  <a:schemeClr val="tx1"/>
                </a:solidFill>
                <a:latin typeface="Calibri"/>
                <a:cs typeface="Calibri"/>
              </a:rPr>
              <a:t>Past ratings</a:t>
            </a:r>
          </a:p>
        </p:txBody>
      </p:sp>
      <p:pic>
        <p:nvPicPr>
          <p:cNvPr id="10" name="Picture 9"/>
          <p:cNvPicPr>
            <a:picLocks noChangeAspect="1"/>
          </p:cNvPicPr>
          <p:nvPr/>
        </p:nvPicPr>
        <p:blipFill>
          <a:blip r:embed="rId4"/>
          <a:stretch>
            <a:fillRect/>
          </a:stretch>
        </p:blipFill>
        <p:spPr>
          <a:xfrm>
            <a:off x="4355976" y="3429000"/>
            <a:ext cx="1152128" cy="1152128"/>
          </a:xfrm>
          <a:prstGeom prst="rect">
            <a:avLst/>
          </a:prstGeom>
        </p:spPr>
      </p:pic>
      <p:sp>
        <p:nvSpPr>
          <p:cNvPr id="11" name="Rectangle 5"/>
          <p:cNvSpPr>
            <a:spLocks noChangeArrowheads="1"/>
          </p:cNvSpPr>
          <p:nvPr/>
        </p:nvSpPr>
        <p:spPr bwMode="auto">
          <a:xfrm>
            <a:off x="3707904" y="3861048"/>
            <a:ext cx="864096" cy="400752"/>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RS</a:t>
            </a:r>
          </a:p>
        </p:txBody>
      </p:sp>
      <p:cxnSp>
        <p:nvCxnSpPr>
          <p:cNvPr id="13" name="Curved Connector 12"/>
          <p:cNvCxnSpPr>
            <a:stCxn id="7" idx="3"/>
            <a:endCxn id="10" idx="0"/>
          </p:cNvCxnSpPr>
          <p:nvPr/>
        </p:nvCxnSpPr>
        <p:spPr bwMode="auto">
          <a:xfrm>
            <a:off x="4211960" y="2991177"/>
            <a:ext cx="720080" cy="437823"/>
          </a:xfrm>
          <a:prstGeom prst="curvedConnector2">
            <a:avLst/>
          </a:prstGeom>
          <a:solidFill>
            <a:schemeClr val="accent1"/>
          </a:solidFill>
          <a:ln w="9525" cap="flat" cmpd="sng" algn="ctr">
            <a:solidFill>
              <a:schemeClr val="tx1"/>
            </a:solidFill>
            <a:prstDash val="solid"/>
            <a:round/>
            <a:headEnd type="none" w="med" len="med"/>
            <a:tailEnd type="arrow"/>
          </a:ln>
          <a:effectLst/>
        </p:spPr>
      </p:cxnSp>
      <p:cxnSp>
        <p:nvCxnSpPr>
          <p:cNvPr id="17" name="Curved Connector 16"/>
          <p:cNvCxnSpPr>
            <a:stCxn id="9" idx="3"/>
            <a:endCxn id="10" idx="2"/>
          </p:cNvCxnSpPr>
          <p:nvPr/>
        </p:nvCxnSpPr>
        <p:spPr bwMode="auto">
          <a:xfrm flipV="1">
            <a:off x="4211960" y="4581128"/>
            <a:ext cx="720080" cy="580161"/>
          </a:xfrm>
          <a:prstGeom prst="curvedConnector2">
            <a:avLst/>
          </a:prstGeom>
          <a:solidFill>
            <a:schemeClr val="accent1"/>
          </a:solidFill>
          <a:ln w="9525" cap="flat" cmpd="sng" algn="ctr">
            <a:solidFill>
              <a:schemeClr val="tx1"/>
            </a:solidFill>
            <a:prstDash val="solid"/>
            <a:round/>
            <a:headEnd type="none" w="med" len="med"/>
            <a:tailEnd type="arrow"/>
          </a:ln>
          <a:effectLst/>
        </p:spPr>
      </p:cxnSp>
      <p:cxnSp>
        <p:nvCxnSpPr>
          <p:cNvPr id="20" name="Straight Arrow Connector 19"/>
          <p:cNvCxnSpPr>
            <a:stCxn id="10" idx="3"/>
            <a:endCxn id="18" idx="1"/>
          </p:cNvCxnSpPr>
          <p:nvPr/>
        </p:nvCxnSpPr>
        <p:spPr bwMode="auto">
          <a:xfrm>
            <a:off x="5508104" y="4005064"/>
            <a:ext cx="1236464" cy="542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nvGrpSpPr>
          <p:cNvPr id="23" name="Group 22"/>
          <p:cNvGrpSpPr/>
          <p:nvPr/>
        </p:nvGrpSpPr>
        <p:grpSpPr>
          <a:xfrm>
            <a:off x="6300192" y="3429000"/>
            <a:ext cx="2051720" cy="1788648"/>
            <a:chOff x="6624736" y="3429000"/>
            <a:chExt cx="2051720" cy="1788648"/>
          </a:xfrm>
        </p:grpSpPr>
        <p:pic>
          <p:nvPicPr>
            <p:cNvPr id="18" name="Picture 17"/>
            <p:cNvPicPr>
              <a:picLocks noChangeAspect="1"/>
            </p:cNvPicPr>
            <p:nvPr/>
          </p:nvPicPr>
          <p:blipFill>
            <a:blip r:embed="rId5"/>
            <a:stretch>
              <a:fillRect/>
            </a:stretch>
          </p:blipFill>
          <p:spPr>
            <a:xfrm>
              <a:off x="7069112" y="3429000"/>
              <a:ext cx="1162968" cy="1162968"/>
            </a:xfrm>
            <a:prstGeom prst="rect">
              <a:avLst/>
            </a:prstGeom>
          </p:spPr>
        </p:pic>
        <p:sp>
          <p:nvSpPr>
            <p:cNvPr id="21" name="Rectangle 5"/>
            <p:cNvSpPr>
              <a:spLocks noChangeArrowheads="1"/>
            </p:cNvSpPr>
            <p:nvPr/>
          </p:nvSpPr>
          <p:spPr bwMode="auto">
            <a:xfrm>
              <a:off x="6624736" y="4509120"/>
              <a:ext cx="2051720" cy="708528"/>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Recommendation</a:t>
              </a:r>
            </a:p>
            <a:p>
              <a:pPr eaLnBrk="0" hangingPunct="0"/>
              <a:r>
                <a:rPr lang="en-US" sz="2000" dirty="0">
                  <a:solidFill>
                    <a:schemeClr val="tx1"/>
                  </a:solidFill>
                  <a:latin typeface="Calibri"/>
                  <a:cs typeface="Calibri"/>
                </a:rPr>
                <a:t>list</a:t>
              </a:r>
            </a:p>
          </p:txBody>
        </p:sp>
      </p:grpSp>
      <p:pic>
        <p:nvPicPr>
          <p:cNvPr id="12" name="Picture 11"/>
          <p:cNvPicPr>
            <a:picLocks noChangeAspect="1"/>
          </p:cNvPicPr>
          <p:nvPr/>
        </p:nvPicPr>
        <p:blipFill>
          <a:blip r:embed="rId6"/>
          <a:stretch>
            <a:fillRect/>
          </a:stretch>
        </p:blipFill>
        <p:spPr>
          <a:xfrm>
            <a:off x="395536" y="4797152"/>
            <a:ext cx="936000" cy="936000"/>
          </a:xfrm>
          <a:prstGeom prst="rect">
            <a:avLst/>
          </a:prstGeom>
        </p:spPr>
      </p:pic>
      <p:pic>
        <p:nvPicPr>
          <p:cNvPr id="6" name="Picture 5"/>
          <p:cNvPicPr>
            <a:picLocks noChangeAspect="1"/>
          </p:cNvPicPr>
          <p:nvPr/>
        </p:nvPicPr>
        <p:blipFill>
          <a:blip r:embed="rId7"/>
          <a:stretch>
            <a:fillRect/>
          </a:stretch>
        </p:blipFill>
        <p:spPr>
          <a:xfrm>
            <a:off x="1331640" y="5013176"/>
            <a:ext cx="936104" cy="936104"/>
          </a:xfrm>
          <a:prstGeom prst="rect">
            <a:avLst/>
          </a:prstGeom>
        </p:spPr>
      </p:pic>
      <p:pic>
        <p:nvPicPr>
          <p:cNvPr id="14" name="Picture 13"/>
          <p:cNvPicPr>
            <a:picLocks noChangeAspect="1"/>
          </p:cNvPicPr>
          <p:nvPr/>
        </p:nvPicPr>
        <p:blipFill>
          <a:blip r:embed="rId8"/>
          <a:stretch>
            <a:fillRect/>
          </a:stretch>
        </p:blipFill>
        <p:spPr>
          <a:xfrm>
            <a:off x="1331640" y="4293200"/>
            <a:ext cx="936000" cy="936000"/>
          </a:xfrm>
          <a:prstGeom prst="rect">
            <a:avLst/>
          </a:prstGeom>
        </p:spPr>
      </p:pic>
    </p:spTree>
    <p:extLst>
      <p:ext uri="{BB962C8B-B14F-4D97-AF65-F5344CB8AC3E}">
        <p14:creationId xmlns:p14="http://schemas.microsoft.com/office/powerpoint/2010/main" val="8191893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801D9-E66B-B840-AE97-579C3404B713}"/>
              </a:ext>
            </a:extLst>
          </p:cNvPr>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FF9793-00EB-D94A-A288-99CDF21F49D1}"/>
                  </a:ext>
                </a:extLst>
              </p:cNvPr>
              <p:cNvSpPr>
                <a:spLocks noGrp="1"/>
              </p:cNvSpPr>
              <p:nvPr>
                <p:ph idx="1"/>
              </p:nvPr>
            </p:nvSpPr>
            <p:spPr/>
            <p:txBody>
              <a:bodyPr/>
              <a:lstStyle/>
              <a:p>
                <a:r>
                  <a:rPr lang="en-US" dirty="0"/>
                  <a:t>Assume the following score distribution: 	(3,3,3,2,2,1)</a:t>
                </a:r>
              </a:p>
              <a:p>
                <a:r>
                  <a:rPr lang="en-US" dirty="0"/>
                  <a:t>Two methods A, B recommending top-3 items</a:t>
                </a:r>
              </a:p>
              <a:p>
                <a:r>
                  <a:rPr lang="en-US" dirty="0"/>
                  <a:t>	A recommends (2,3,3)</a:t>
                </a:r>
              </a:p>
              <a:p>
                <a:r>
                  <a:rPr lang="en-US" dirty="0"/>
                  <a:t>	B recommends (3,3,2)</a:t>
                </a:r>
              </a:p>
              <a:p>
                <a:r>
                  <a:rPr lang="en-US" dirty="0"/>
                  <a:t>Then </a:t>
                </a:r>
                <a14:m>
                  <m:oMath xmlns:m="http://schemas.openxmlformats.org/officeDocument/2006/math">
                    <m:r>
                      <a:rPr lang="en-US" i="1" dirty="0" smtClean="0">
                        <a:latin typeface="Cambria Math" panose="02040503050406030204" pitchFamily="18" charset="0"/>
                      </a:rPr>
                      <m:t>𝐶𝐺</m:t>
                    </m:r>
                    <m:r>
                      <a:rPr lang="fr-CH" b="0" i="1" dirty="0" smtClean="0">
                        <a:latin typeface="Cambria Math" panose="02040503050406030204" pitchFamily="18" charset="0"/>
                      </a:rPr>
                      <m:t>(</m:t>
                    </m:r>
                    <m:r>
                      <a:rPr lang="en-US" i="1" dirty="0" smtClean="0">
                        <a:latin typeface="Cambria Math" panose="02040503050406030204" pitchFamily="18" charset="0"/>
                      </a:rPr>
                      <m:t>𝐴</m:t>
                    </m:r>
                    <m:r>
                      <a:rPr lang="fr-CH" b="0" i="1" dirty="0" smtClean="0">
                        <a:latin typeface="Cambria Math" panose="02040503050406030204" pitchFamily="18" charset="0"/>
                      </a:rPr>
                      <m:t>)</m:t>
                    </m:r>
                    <m:r>
                      <a:rPr lang="en-US" i="1" dirty="0">
                        <a:latin typeface="Cambria Math" panose="02040503050406030204" pitchFamily="18" charset="0"/>
                      </a:rPr>
                      <m:t> </m:t>
                    </m:r>
                    <m:r>
                      <a:rPr lang="en-US" i="1" dirty="0" smtClean="0">
                        <a:latin typeface="Cambria Math" panose="02040503050406030204" pitchFamily="18" charset="0"/>
                      </a:rPr>
                      <m:t>=</m:t>
                    </m:r>
                    <m:r>
                      <a:rPr lang="en-US" i="1" dirty="0">
                        <a:latin typeface="Cambria Math" panose="02040503050406030204" pitchFamily="18" charset="0"/>
                      </a:rPr>
                      <m:t> </m:t>
                    </m:r>
                    <m:r>
                      <a:rPr lang="en-US" i="1" dirty="0" smtClean="0">
                        <a:latin typeface="Cambria Math" panose="02040503050406030204" pitchFamily="18" charset="0"/>
                      </a:rPr>
                      <m:t>𝐶𝐺</m:t>
                    </m:r>
                    <m:r>
                      <a:rPr lang="fr-CH" b="0" i="1" dirty="0" smtClean="0">
                        <a:latin typeface="Cambria Math" panose="02040503050406030204" pitchFamily="18" charset="0"/>
                      </a:rPr>
                      <m:t>(</m:t>
                    </m:r>
                    <m:r>
                      <a:rPr lang="en-US" i="1" dirty="0" smtClean="0">
                        <a:latin typeface="Cambria Math" panose="02040503050406030204" pitchFamily="18" charset="0"/>
                      </a:rPr>
                      <m:t>𝐵</m:t>
                    </m:r>
                    <m:r>
                      <a:rPr lang="fr-CH" b="0" i="1" dirty="0" smtClean="0">
                        <a:latin typeface="Cambria Math" panose="02040503050406030204" pitchFamily="18" charset="0"/>
                      </a:rPr>
                      <m:t>)</m:t>
                    </m:r>
                  </m:oMath>
                </a14:m>
                <a:r>
                  <a:rPr lang="en-US" dirty="0"/>
                  <a:t> but</a:t>
                </a:r>
              </a:p>
              <a:p>
                <a14:m>
                  <m:oMath xmlns:m="http://schemas.openxmlformats.org/officeDocument/2006/math">
                    <m:r>
                      <a:rPr lang="fr-CH" b="0" i="1" dirty="0" smtClean="0">
                        <a:latin typeface="Cambria Math" panose="02040503050406030204" pitchFamily="18" charset="0"/>
                      </a:rPr>
                      <m:t>𝐷</m:t>
                    </m:r>
                    <m:r>
                      <a:rPr lang="en-US" i="1" dirty="0">
                        <a:latin typeface="Cambria Math" panose="02040503050406030204" pitchFamily="18" charset="0"/>
                      </a:rPr>
                      <m:t>𝐶𝐺</m:t>
                    </m:r>
                    <m:d>
                      <m:dPr>
                        <m:ctrlPr>
                          <a:rPr lang="fr-CH" i="1" dirty="0">
                            <a:latin typeface="Cambria Math" panose="02040503050406030204" pitchFamily="18" charset="0"/>
                          </a:rPr>
                        </m:ctrlPr>
                      </m:dPr>
                      <m:e>
                        <m:r>
                          <a:rPr lang="en-US" i="1" dirty="0">
                            <a:latin typeface="Cambria Math" panose="02040503050406030204" pitchFamily="18" charset="0"/>
                          </a:rPr>
                          <m:t>𝐴</m:t>
                        </m:r>
                      </m:e>
                    </m:d>
                    <m:r>
                      <a:rPr lang="fr-CH" b="0" i="1" dirty="0" smtClean="0">
                        <a:latin typeface="Cambria Math" panose="02040503050406030204" pitchFamily="18" charset="0"/>
                      </a:rPr>
                      <m:t>= </m:t>
                    </m:r>
                    <m:f>
                      <m:fPr>
                        <m:ctrlPr>
                          <a:rPr lang="fr-CH" b="0" i="1" dirty="0" smtClean="0">
                            <a:latin typeface="Cambria Math" panose="02040503050406030204" pitchFamily="18" charset="0"/>
                          </a:rPr>
                        </m:ctrlPr>
                      </m:fPr>
                      <m:num>
                        <m:r>
                          <a:rPr lang="fr-CH" b="0" i="1" dirty="0" smtClean="0">
                            <a:latin typeface="Cambria Math" panose="02040503050406030204" pitchFamily="18" charset="0"/>
                          </a:rPr>
                          <m:t>2</m:t>
                        </m:r>
                      </m:num>
                      <m:den>
                        <m:func>
                          <m:funcPr>
                            <m:ctrlPr>
                              <a:rPr lang="fr-CH" i="1">
                                <a:latin typeface="Cambria Math" panose="02040503050406030204" pitchFamily="18" charset="0"/>
                                <a:sym typeface="Wingdings" pitchFamily="2" charset="2"/>
                              </a:rPr>
                            </m:ctrlPr>
                          </m:funcPr>
                          <m:fName>
                            <m:sSub>
                              <m:sSubPr>
                                <m:ctrlPr>
                                  <a:rPr lang="fr-CH" i="1">
                                    <a:latin typeface="Cambria Math" panose="02040503050406030204" pitchFamily="18" charset="0"/>
                                    <a:sym typeface="Wingdings" pitchFamily="2" charset="2"/>
                                  </a:rPr>
                                </m:ctrlPr>
                              </m:sSubPr>
                              <m:e>
                                <m:r>
                                  <m:rPr>
                                    <m:sty m:val="p"/>
                                  </m:rPr>
                                  <a:rPr lang="fr-CH">
                                    <a:latin typeface="Cambria Math" panose="02040503050406030204" pitchFamily="18" charset="0"/>
                                    <a:sym typeface="Wingdings" pitchFamily="2" charset="2"/>
                                  </a:rPr>
                                  <m:t>log</m:t>
                                </m:r>
                              </m:e>
                              <m:sub>
                                <m:r>
                                  <a:rPr lang="fr-CH" i="1">
                                    <a:latin typeface="Cambria Math" panose="02040503050406030204" pitchFamily="18" charset="0"/>
                                    <a:sym typeface="Wingdings" pitchFamily="2" charset="2"/>
                                  </a:rPr>
                                  <m:t>2</m:t>
                                </m:r>
                              </m:sub>
                            </m:sSub>
                          </m:fName>
                          <m:e>
                            <m:r>
                              <a:rPr lang="fr-CH" b="0" i="1" smtClean="0">
                                <a:latin typeface="Cambria Math" panose="02040503050406030204" pitchFamily="18" charset="0"/>
                                <a:sym typeface="Wingdings" pitchFamily="2" charset="2"/>
                              </a:rPr>
                              <m:t>2</m:t>
                            </m:r>
                          </m:e>
                        </m:func>
                      </m:den>
                    </m:f>
                  </m:oMath>
                </a14:m>
                <a:r>
                  <a:rPr lang="en-US" dirty="0"/>
                  <a:t>+</a:t>
                </a:r>
                <a:r>
                  <a:rPr lang="fr-CH" dirty="0"/>
                  <a:t> </a:t>
                </a:r>
                <a14:m>
                  <m:oMath xmlns:m="http://schemas.openxmlformats.org/officeDocument/2006/math">
                    <m:f>
                      <m:fPr>
                        <m:ctrlPr>
                          <a:rPr lang="fr-CH" i="1" dirty="0">
                            <a:latin typeface="Cambria Math" panose="02040503050406030204" pitchFamily="18" charset="0"/>
                          </a:rPr>
                        </m:ctrlPr>
                      </m:fPr>
                      <m:num>
                        <m:r>
                          <a:rPr lang="fr-CH" b="0" i="1" dirty="0" smtClean="0">
                            <a:latin typeface="Cambria Math" panose="02040503050406030204" pitchFamily="18" charset="0"/>
                          </a:rPr>
                          <m:t>3</m:t>
                        </m:r>
                      </m:num>
                      <m:den>
                        <m:func>
                          <m:funcPr>
                            <m:ctrlPr>
                              <a:rPr lang="fr-CH" i="1">
                                <a:latin typeface="Cambria Math" panose="02040503050406030204" pitchFamily="18" charset="0"/>
                                <a:sym typeface="Wingdings" pitchFamily="2" charset="2"/>
                              </a:rPr>
                            </m:ctrlPr>
                          </m:funcPr>
                          <m:fName>
                            <m:sSub>
                              <m:sSubPr>
                                <m:ctrlPr>
                                  <a:rPr lang="fr-CH" i="1">
                                    <a:latin typeface="Cambria Math" panose="02040503050406030204" pitchFamily="18" charset="0"/>
                                    <a:sym typeface="Wingdings" pitchFamily="2" charset="2"/>
                                  </a:rPr>
                                </m:ctrlPr>
                              </m:sSubPr>
                              <m:e>
                                <m:r>
                                  <m:rPr>
                                    <m:sty m:val="p"/>
                                  </m:rPr>
                                  <a:rPr lang="fr-CH">
                                    <a:latin typeface="Cambria Math" panose="02040503050406030204" pitchFamily="18" charset="0"/>
                                    <a:sym typeface="Wingdings" pitchFamily="2" charset="2"/>
                                  </a:rPr>
                                  <m:t>log</m:t>
                                </m:r>
                              </m:e>
                              <m:sub>
                                <m:r>
                                  <a:rPr lang="fr-CH" i="1">
                                    <a:latin typeface="Cambria Math" panose="02040503050406030204" pitchFamily="18" charset="0"/>
                                    <a:sym typeface="Wingdings" pitchFamily="2" charset="2"/>
                                  </a:rPr>
                                  <m:t>2</m:t>
                                </m:r>
                              </m:sub>
                            </m:sSub>
                          </m:fName>
                          <m:e>
                            <m:r>
                              <a:rPr lang="fr-CH" b="0" i="1" smtClean="0">
                                <a:latin typeface="Cambria Math" panose="02040503050406030204" pitchFamily="18" charset="0"/>
                                <a:sym typeface="Wingdings" pitchFamily="2" charset="2"/>
                              </a:rPr>
                              <m:t>3</m:t>
                            </m:r>
                          </m:e>
                        </m:func>
                      </m:den>
                    </m:f>
                  </m:oMath>
                </a14:m>
                <a:r>
                  <a:rPr lang="en-US" dirty="0"/>
                  <a:t>+</a:t>
                </a:r>
                <a:r>
                  <a:rPr lang="fr-CH" dirty="0"/>
                  <a:t> </a:t>
                </a:r>
                <a14:m>
                  <m:oMath xmlns:m="http://schemas.openxmlformats.org/officeDocument/2006/math">
                    <m:f>
                      <m:fPr>
                        <m:ctrlPr>
                          <a:rPr lang="fr-CH" i="1" dirty="0">
                            <a:latin typeface="Cambria Math" panose="02040503050406030204" pitchFamily="18" charset="0"/>
                          </a:rPr>
                        </m:ctrlPr>
                      </m:fPr>
                      <m:num>
                        <m:r>
                          <a:rPr lang="fr-CH" b="0" i="1" dirty="0" smtClean="0">
                            <a:latin typeface="Cambria Math" panose="02040503050406030204" pitchFamily="18" charset="0"/>
                          </a:rPr>
                          <m:t>3</m:t>
                        </m:r>
                      </m:num>
                      <m:den>
                        <m:func>
                          <m:funcPr>
                            <m:ctrlPr>
                              <a:rPr lang="fr-CH" i="1">
                                <a:latin typeface="Cambria Math" panose="02040503050406030204" pitchFamily="18" charset="0"/>
                                <a:sym typeface="Wingdings" pitchFamily="2" charset="2"/>
                              </a:rPr>
                            </m:ctrlPr>
                          </m:funcPr>
                          <m:fName>
                            <m:sSub>
                              <m:sSubPr>
                                <m:ctrlPr>
                                  <a:rPr lang="fr-CH" i="1">
                                    <a:latin typeface="Cambria Math" panose="02040503050406030204" pitchFamily="18" charset="0"/>
                                    <a:sym typeface="Wingdings" pitchFamily="2" charset="2"/>
                                  </a:rPr>
                                </m:ctrlPr>
                              </m:sSubPr>
                              <m:e>
                                <m:r>
                                  <m:rPr>
                                    <m:sty m:val="p"/>
                                  </m:rPr>
                                  <a:rPr lang="fr-CH">
                                    <a:latin typeface="Cambria Math" panose="02040503050406030204" pitchFamily="18" charset="0"/>
                                    <a:sym typeface="Wingdings" pitchFamily="2" charset="2"/>
                                  </a:rPr>
                                  <m:t>log</m:t>
                                </m:r>
                              </m:e>
                              <m:sub>
                                <m:r>
                                  <a:rPr lang="fr-CH" i="1">
                                    <a:latin typeface="Cambria Math" panose="02040503050406030204" pitchFamily="18" charset="0"/>
                                    <a:sym typeface="Wingdings" pitchFamily="2" charset="2"/>
                                  </a:rPr>
                                  <m:t>2</m:t>
                                </m:r>
                              </m:sub>
                            </m:sSub>
                          </m:fName>
                          <m:e>
                            <m:r>
                              <a:rPr lang="fr-CH" b="0" i="1" smtClean="0">
                                <a:latin typeface="Cambria Math" panose="02040503050406030204" pitchFamily="18" charset="0"/>
                                <a:sym typeface="Wingdings" pitchFamily="2" charset="2"/>
                              </a:rPr>
                              <m:t>4</m:t>
                            </m:r>
                          </m:e>
                        </m:func>
                      </m:den>
                    </m:f>
                  </m:oMath>
                </a14:m>
                <a:br>
                  <a:rPr lang="fr-CH" i="1" dirty="0">
                    <a:latin typeface="Cambria Math" panose="02040503050406030204" pitchFamily="18" charset="0"/>
                    <a:sym typeface="Wingdings" pitchFamily="2" charset="2"/>
                  </a:rPr>
                </a:br>
                <a:r>
                  <a:rPr lang="fr-CH" i="1" dirty="0">
                    <a:latin typeface="Cambria Math" panose="02040503050406030204" pitchFamily="18" charset="0"/>
                    <a:sym typeface="Wingdings" pitchFamily="2" charset="2"/>
                  </a:rPr>
                  <a:t>	</a:t>
                </a:r>
                <a14:m>
                  <m:oMath xmlns:m="http://schemas.openxmlformats.org/officeDocument/2006/math">
                    <m:r>
                      <a:rPr lang="fr-CH" b="0" i="1" smtClean="0">
                        <a:latin typeface="Cambria Math" panose="02040503050406030204" pitchFamily="18" charset="0"/>
                        <a:sym typeface="Wingdings" pitchFamily="2" charset="2"/>
                      </a:rPr>
                      <m:t>&lt;</m:t>
                    </m:r>
                    <m:f>
                      <m:fPr>
                        <m:ctrlPr>
                          <a:rPr lang="fr-CH" i="1" dirty="0">
                            <a:latin typeface="Cambria Math" panose="02040503050406030204" pitchFamily="18" charset="0"/>
                          </a:rPr>
                        </m:ctrlPr>
                      </m:fPr>
                      <m:num>
                        <m:r>
                          <a:rPr lang="fr-CH" b="0" i="1" dirty="0" smtClean="0">
                            <a:latin typeface="Cambria Math" panose="02040503050406030204" pitchFamily="18" charset="0"/>
                          </a:rPr>
                          <m:t>3</m:t>
                        </m:r>
                      </m:num>
                      <m:den>
                        <m:func>
                          <m:funcPr>
                            <m:ctrlPr>
                              <a:rPr lang="fr-CH" i="1">
                                <a:latin typeface="Cambria Math" panose="02040503050406030204" pitchFamily="18" charset="0"/>
                                <a:sym typeface="Wingdings" pitchFamily="2" charset="2"/>
                              </a:rPr>
                            </m:ctrlPr>
                          </m:funcPr>
                          <m:fName>
                            <m:sSub>
                              <m:sSubPr>
                                <m:ctrlPr>
                                  <a:rPr lang="fr-CH" i="1">
                                    <a:latin typeface="Cambria Math" panose="02040503050406030204" pitchFamily="18" charset="0"/>
                                    <a:sym typeface="Wingdings" pitchFamily="2" charset="2"/>
                                  </a:rPr>
                                </m:ctrlPr>
                              </m:sSubPr>
                              <m:e>
                                <m:r>
                                  <m:rPr>
                                    <m:sty m:val="p"/>
                                  </m:rPr>
                                  <a:rPr lang="fr-CH">
                                    <a:latin typeface="Cambria Math" panose="02040503050406030204" pitchFamily="18" charset="0"/>
                                    <a:sym typeface="Wingdings" pitchFamily="2" charset="2"/>
                                  </a:rPr>
                                  <m:t>log</m:t>
                                </m:r>
                              </m:e>
                              <m:sub>
                                <m:r>
                                  <a:rPr lang="fr-CH" i="1">
                                    <a:latin typeface="Cambria Math" panose="02040503050406030204" pitchFamily="18" charset="0"/>
                                    <a:sym typeface="Wingdings" pitchFamily="2" charset="2"/>
                                  </a:rPr>
                                  <m:t>2</m:t>
                                </m:r>
                              </m:sub>
                            </m:sSub>
                          </m:fName>
                          <m:e>
                            <m:r>
                              <a:rPr lang="fr-CH" i="1">
                                <a:latin typeface="Cambria Math" panose="02040503050406030204" pitchFamily="18" charset="0"/>
                                <a:sym typeface="Wingdings" pitchFamily="2" charset="2"/>
                              </a:rPr>
                              <m:t>2</m:t>
                            </m:r>
                          </m:e>
                        </m:func>
                      </m:den>
                    </m:f>
                    <m:r>
                      <m:rPr>
                        <m:nor/>
                      </m:rPr>
                      <a:rPr lang="en-US" dirty="0"/>
                      <m:t>+</m:t>
                    </m:r>
                    <m:r>
                      <m:rPr>
                        <m:nor/>
                      </m:rPr>
                      <a:rPr lang="fr-CH" dirty="0"/>
                      <m:t> </m:t>
                    </m:r>
                    <m:f>
                      <m:fPr>
                        <m:ctrlPr>
                          <a:rPr lang="fr-CH" i="1" dirty="0">
                            <a:latin typeface="Cambria Math" panose="02040503050406030204" pitchFamily="18" charset="0"/>
                          </a:rPr>
                        </m:ctrlPr>
                      </m:fPr>
                      <m:num>
                        <m:r>
                          <a:rPr lang="fr-CH" i="1" dirty="0">
                            <a:latin typeface="Cambria Math" panose="02040503050406030204" pitchFamily="18" charset="0"/>
                          </a:rPr>
                          <m:t>3</m:t>
                        </m:r>
                      </m:num>
                      <m:den>
                        <m:func>
                          <m:funcPr>
                            <m:ctrlPr>
                              <a:rPr lang="fr-CH" i="1">
                                <a:latin typeface="Cambria Math" panose="02040503050406030204" pitchFamily="18" charset="0"/>
                                <a:sym typeface="Wingdings" pitchFamily="2" charset="2"/>
                              </a:rPr>
                            </m:ctrlPr>
                          </m:funcPr>
                          <m:fName>
                            <m:sSub>
                              <m:sSubPr>
                                <m:ctrlPr>
                                  <a:rPr lang="fr-CH" i="1">
                                    <a:latin typeface="Cambria Math" panose="02040503050406030204" pitchFamily="18" charset="0"/>
                                    <a:sym typeface="Wingdings" pitchFamily="2" charset="2"/>
                                  </a:rPr>
                                </m:ctrlPr>
                              </m:sSubPr>
                              <m:e>
                                <m:r>
                                  <m:rPr>
                                    <m:sty m:val="p"/>
                                  </m:rPr>
                                  <a:rPr lang="fr-CH">
                                    <a:latin typeface="Cambria Math" panose="02040503050406030204" pitchFamily="18" charset="0"/>
                                    <a:sym typeface="Wingdings" pitchFamily="2" charset="2"/>
                                  </a:rPr>
                                  <m:t>log</m:t>
                                </m:r>
                              </m:e>
                              <m:sub>
                                <m:r>
                                  <a:rPr lang="fr-CH" i="1">
                                    <a:latin typeface="Cambria Math" panose="02040503050406030204" pitchFamily="18" charset="0"/>
                                    <a:sym typeface="Wingdings" pitchFamily="2" charset="2"/>
                                  </a:rPr>
                                  <m:t>2</m:t>
                                </m:r>
                              </m:sub>
                            </m:sSub>
                          </m:fName>
                          <m:e>
                            <m:r>
                              <a:rPr lang="fr-CH" i="1">
                                <a:latin typeface="Cambria Math" panose="02040503050406030204" pitchFamily="18" charset="0"/>
                                <a:sym typeface="Wingdings" pitchFamily="2" charset="2"/>
                              </a:rPr>
                              <m:t>3</m:t>
                            </m:r>
                          </m:e>
                        </m:func>
                      </m:den>
                    </m:f>
                    <m:r>
                      <m:rPr>
                        <m:nor/>
                      </m:rPr>
                      <a:rPr lang="en-US" dirty="0"/>
                      <m:t>+</m:t>
                    </m:r>
                    <m:r>
                      <m:rPr>
                        <m:nor/>
                      </m:rPr>
                      <a:rPr lang="fr-CH" dirty="0"/>
                      <m:t> </m:t>
                    </m:r>
                    <m:f>
                      <m:fPr>
                        <m:ctrlPr>
                          <a:rPr lang="fr-CH" i="1" dirty="0">
                            <a:latin typeface="Cambria Math" panose="02040503050406030204" pitchFamily="18" charset="0"/>
                          </a:rPr>
                        </m:ctrlPr>
                      </m:fPr>
                      <m:num>
                        <m:r>
                          <a:rPr lang="fr-CH" b="0" i="1" dirty="0" smtClean="0">
                            <a:latin typeface="Cambria Math" panose="02040503050406030204" pitchFamily="18" charset="0"/>
                          </a:rPr>
                          <m:t>2</m:t>
                        </m:r>
                      </m:num>
                      <m:den>
                        <m:func>
                          <m:funcPr>
                            <m:ctrlPr>
                              <a:rPr lang="fr-CH" i="1">
                                <a:latin typeface="Cambria Math" panose="02040503050406030204" pitchFamily="18" charset="0"/>
                                <a:sym typeface="Wingdings" pitchFamily="2" charset="2"/>
                              </a:rPr>
                            </m:ctrlPr>
                          </m:funcPr>
                          <m:fName>
                            <m:sSub>
                              <m:sSubPr>
                                <m:ctrlPr>
                                  <a:rPr lang="fr-CH" i="1">
                                    <a:latin typeface="Cambria Math" panose="02040503050406030204" pitchFamily="18" charset="0"/>
                                    <a:sym typeface="Wingdings" pitchFamily="2" charset="2"/>
                                  </a:rPr>
                                </m:ctrlPr>
                              </m:sSubPr>
                              <m:e>
                                <m:r>
                                  <m:rPr>
                                    <m:sty m:val="p"/>
                                  </m:rPr>
                                  <a:rPr lang="fr-CH">
                                    <a:latin typeface="Cambria Math" panose="02040503050406030204" pitchFamily="18" charset="0"/>
                                    <a:sym typeface="Wingdings" pitchFamily="2" charset="2"/>
                                  </a:rPr>
                                  <m:t>log</m:t>
                                </m:r>
                              </m:e>
                              <m:sub>
                                <m:r>
                                  <a:rPr lang="fr-CH" i="1">
                                    <a:latin typeface="Cambria Math" panose="02040503050406030204" pitchFamily="18" charset="0"/>
                                    <a:sym typeface="Wingdings" pitchFamily="2" charset="2"/>
                                  </a:rPr>
                                  <m:t>2</m:t>
                                </m:r>
                              </m:sub>
                            </m:sSub>
                          </m:fName>
                          <m:e>
                            <m:r>
                              <a:rPr lang="fr-CH" i="1">
                                <a:latin typeface="Cambria Math" panose="02040503050406030204" pitchFamily="18" charset="0"/>
                                <a:sym typeface="Wingdings" pitchFamily="2" charset="2"/>
                              </a:rPr>
                              <m:t>4</m:t>
                            </m:r>
                          </m:e>
                        </m:func>
                      </m:den>
                    </m:f>
                    <m:r>
                      <a:rPr lang="fr-CH" b="0" i="1" smtClean="0">
                        <a:latin typeface="Cambria Math" panose="02040503050406030204" pitchFamily="18" charset="0"/>
                        <a:sym typeface="Wingdings" pitchFamily="2" charset="2"/>
                      </a:rPr>
                      <m:t>=</m:t>
                    </m:r>
                    <m:r>
                      <a:rPr lang="fr-CH" i="1" dirty="0">
                        <a:latin typeface="Cambria Math" panose="02040503050406030204" pitchFamily="18" charset="0"/>
                      </a:rPr>
                      <m:t>𝐷</m:t>
                    </m:r>
                    <m:r>
                      <a:rPr lang="en-US" i="1" dirty="0">
                        <a:latin typeface="Cambria Math" panose="02040503050406030204" pitchFamily="18" charset="0"/>
                      </a:rPr>
                      <m:t>𝐶𝐺</m:t>
                    </m:r>
                    <m:d>
                      <m:dPr>
                        <m:ctrlPr>
                          <a:rPr lang="fr-CH" i="1" dirty="0">
                            <a:latin typeface="Cambria Math" panose="02040503050406030204" pitchFamily="18" charset="0"/>
                          </a:rPr>
                        </m:ctrlPr>
                      </m:dPr>
                      <m:e>
                        <m:r>
                          <a:rPr lang="fr-CH" b="0" i="1" dirty="0" smtClean="0">
                            <a:latin typeface="Cambria Math" panose="02040503050406030204" pitchFamily="18" charset="0"/>
                          </a:rPr>
                          <m:t>𝐵</m:t>
                        </m:r>
                      </m:e>
                    </m:d>
                  </m:oMath>
                </a14:m>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04FF9793-00EB-D94A-A288-99CDF21F49D1}"/>
                  </a:ext>
                </a:extLst>
              </p:cNvPr>
              <p:cNvSpPr>
                <a:spLocks noGrp="1" noRot="1" noChangeAspect="1" noMove="1" noResize="1" noEditPoints="1" noAdjustHandles="1" noChangeArrowheads="1" noChangeShapeType="1" noTextEdit="1"/>
              </p:cNvSpPr>
              <p:nvPr>
                <p:ph idx="1"/>
              </p:nvPr>
            </p:nvSpPr>
            <p:spPr>
              <a:blipFill>
                <a:blip r:embed="rId3"/>
                <a:stretch>
                  <a:fillRect l="-1832" t="-1511" b="-251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BE85CB1F-E8E0-C640-808F-F260E85F2B2C}"/>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40942690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3C23A-4B0F-0747-87C8-97705CCEBCFD}"/>
              </a:ext>
            </a:extLst>
          </p:cNvPr>
          <p:cNvSpPr>
            <a:spLocks noGrp="1"/>
          </p:cNvSpPr>
          <p:nvPr>
            <p:ph type="title"/>
          </p:nvPr>
        </p:nvSpPr>
        <p:spPr/>
        <p:txBody>
          <a:bodyPr/>
          <a:lstStyle/>
          <a:p>
            <a:r>
              <a:rPr lang="en-US" dirty="0"/>
              <a:t>Example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CA8C1DF-02B2-EE4B-A026-1E3F6BC3ACA5}"/>
                  </a:ext>
                </a:extLst>
              </p:cNvPr>
              <p:cNvSpPr>
                <a:spLocks noGrp="1"/>
              </p:cNvSpPr>
              <p:nvPr>
                <p:ph idx="1"/>
              </p:nvPr>
            </p:nvSpPr>
            <p:spPr/>
            <p:txBody>
              <a:bodyPr/>
              <a:lstStyle/>
              <a:p>
                <a:r>
                  <a:rPr lang="en-US" dirty="0"/>
                  <a:t>Then</a:t>
                </a: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𝑖𝐷</m:t>
                      </m:r>
                      <m:r>
                        <a:rPr lang="fr-CH" i="1" dirty="0">
                          <a:latin typeface="Cambria Math" panose="02040503050406030204" pitchFamily="18" charset="0"/>
                        </a:rPr>
                        <m:t>𝐶𝐺</m:t>
                      </m:r>
                      <m:d>
                        <m:dPr>
                          <m:ctrlPr>
                            <a:rPr lang="en-US" i="1" dirty="0">
                              <a:latin typeface="Cambria Math" panose="02040503050406030204" pitchFamily="18" charset="0"/>
                            </a:rPr>
                          </m:ctrlPr>
                        </m:dPr>
                        <m:e>
                          <m:r>
                            <a:rPr lang="fr-CH" b="0" i="1" dirty="0" smtClean="0">
                              <a:latin typeface="Cambria Math" panose="02040503050406030204" pitchFamily="18" charset="0"/>
                            </a:rPr>
                            <m:t>3</m:t>
                          </m:r>
                        </m:e>
                      </m:d>
                      <m:r>
                        <a:rPr lang="fr-CH" b="0" i="1" dirty="0" smtClean="0">
                          <a:latin typeface="Cambria Math" panose="02040503050406030204" pitchFamily="18" charset="0"/>
                        </a:rPr>
                        <m:t>=</m:t>
                      </m:r>
                      <m:f>
                        <m:fPr>
                          <m:ctrlPr>
                            <a:rPr lang="fr-CH" i="1" dirty="0">
                              <a:latin typeface="Cambria Math" panose="02040503050406030204" pitchFamily="18" charset="0"/>
                            </a:rPr>
                          </m:ctrlPr>
                        </m:fPr>
                        <m:num>
                          <m:r>
                            <a:rPr lang="fr-CH" b="0" i="1" dirty="0" smtClean="0">
                              <a:latin typeface="Cambria Math" panose="02040503050406030204" pitchFamily="18" charset="0"/>
                            </a:rPr>
                            <m:t>3</m:t>
                          </m:r>
                        </m:num>
                        <m:den>
                          <m:func>
                            <m:funcPr>
                              <m:ctrlPr>
                                <a:rPr lang="fr-CH" i="1">
                                  <a:latin typeface="Cambria Math" panose="02040503050406030204" pitchFamily="18" charset="0"/>
                                  <a:sym typeface="Wingdings" pitchFamily="2" charset="2"/>
                                </a:rPr>
                              </m:ctrlPr>
                            </m:funcPr>
                            <m:fName>
                              <m:sSub>
                                <m:sSubPr>
                                  <m:ctrlPr>
                                    <a:rPr lang="fr-CH" i="1">
                                      <a:latin typeface="Cambria Math" panose="02040503050406030204" pitchFamily="18" charset="0"/>
                                      <a:sym typeface="Wingdings" pitchFamily="2" charset="2"/>
                                    </a:rPr>
                                  </m:ctrlPr>
                                </m:sSubPr>
                                <m:e>
                                  <m:r>
                                    <m:rPr>
                                      <m:sty m:val="p"/>
                                    </m:rPr>
                                    <a:rPr lang="fr-CH">
                                      <a:latin typeface="Cambria Math" panose="02040503050406030204" pitchFamily="18" charset="0"/>
                                      <a:sym typeface="Wingdings" pitchFamily="2" charset="2"/>
                                    </a:rPr>
                                    <m:t>log</m:t>
                                  </m:r>
                                </m:e>
                                <m:sub>
                                  <m:r>
                                    <a:rPr lang="fr-CH" i="1">
                                      <a:latin typeface="Cambria Math" panose="02040503050406030204" pitchFamily="18" charset="0"/>
                                      <a:sym typeface="Wingdings" pitchFamily="2" charset="2"/>
                                    </a:rPr>
                                    <m:t>2</m:t>
                                  </m:r>
                                </m:sub>
                              </m:sSub>
                            </m:fName>
                            <m:e>
                              <m:r>
                                <a:rPr lang="fr-CH" i="1">
                                  <a:latin typeface="Cambria Math" panose="02040503050406030204" pitchFamily="18" charset="0"/>
                                  <a:sym typeface="Wingdings" pitchFamily="2" charset="2"/>
                                </a:rPr>
                                <m:t>2</m:t>
                              </m:r>
                            </m:e>
                          </m:func>
                        </m:den>
                      </m:f>
                      <m:r>
                        <m:rPr>
                          <m:nor/>
                        </m:rPr>
                        <a:rPr lang="en-US" dirty="0"/>
                        <m:t>+</m:t>
                      </m:r>
                      <m:r>
                        <m:rPr>
                          <m:nor/>
                        </m:rPr>
                        <a:rPr lang="fr-CH" dirty="0"/>
                        <m:t> </m:t>
                      </m:r>
                      <m:f>
                        <m:fPr>
                          <m:ctrlPr>
                            <a:rPr lang="fr-CH" i="1" dirty="0">
                              <a:latin typeface="Cambria Math" panose="02040503050406030204" pitchFamily="18" charset="0"/>
                            </a:rPr>
                          </m:ctrlPr>
                        </m:fPr>
                        <m:num>
                          <m:r>
                            <a:rPr lang="fr-CH" i="1" dirty="0">
                              <a:latin typeface="Cambria Math" panose="02040503050406030204" pitchFamily="18" charset="0"/>
                            </a:rPr>
                            <m:t>3</m:t>
                          </m:r>
                        </m:num>
                        <m:den>
                          <m:func>
                            <m:funcPr>
                              <m:ctrlPr>
                                <a:rPr lang="fr-CH" i="1">
                                  <a:latin typeface="Cambria Math" panose="02040503050406030204" pitchFamily="18" charset="0"/>
                                  <a:sym typeface="Wingdings" pitchFamily="2" charset="2"/>
                                </a:rPr>
                              </m:ctrlPr>
                            </m:funcPr>
                            <m:fName>
                              <m:sSub>
                                <m:sSubPr>
                                  <m:ctrlPr>
                                    <a:rPr lang="fr-CH" i="1">
                                      <a:latin typeface="Cambria Math" panose="02040503050406030204" pitchFamily="18" charset="0"/>
                                      <a:sym typeface="Wingdings" pitchFamily="2" charset="2"/>
                                    </a:rPr>
                                  </m:ctrlPr>
                                </m:sSubPr>
                                <m:e>
                                  <m:r>
                                    <m:rPr>
                                      <m:sty m:val="p"/>
                                    </m:rPr>
                                    <a:rPr lang="fr-CH">
                                      <a:latin typeface="Cambria Math" panose="02040503050406030204" pitchFamily="18" charset="0"/>
                                      <a:sym typeface="Wingdings" pitchFamily="2" charset="2"/>
                                    </a:rPr>
                                    <m:t>log</m:t>
                                  </m:r>
                                </m:e>
                                <m:sub>
                                  <m:r>
                                    <a:rPr lang="fr-CH" i="1">
                                      <a:latin typeface="Cambria Math" panose="02040503050406030204" pitchFamily="18" charset="0"/>
                                      <a:sym typeface="Wingdings" pitchFamily="2" charset="2"/>
                                    </a:rPr>
                                    <m:t>2</m:t>
                                  </m:r>
                                </m:sub>
                              </m:sSub>
                            </m:fName>
                            <m:e>
                              <m:r>
                                <a:rPr lang="fr-CH" i="1">
                                  <a:latin typeface="Cambria Math" panose="02040503050406030204" pitchFamily="18" charset="0"/>
                                  <a:sym typeface="Wingdings" pitchFamily="2" charset="2"/>
                                </a:rPr>
                                <m:t>3</m:t>
                              </m:r>
                            </m:e>
                          </m:func>
                        </m:den>
                      </m:f>
                      <m:r>
                        <m:rPr>
                          <m:nor/>
                        </m:rPr>
                        <a:rPr lang="en-US" dirty="0"/>
                        <m:t>+</m:t>
                      </m:r>
                      <m:r>
                        <m:rPr>
                          <m:nor/>
                        </m:rPr>
                        <a:rPr lang="fr-CH" dirty="0"/>
                        <m:t> </m:t>
                      </m:r>
                      <m:f>
                        <m:fPr>
                          <m:ctrlPr>
                            <a:rPr lang="fr-CH" i="1" dirty="0">
                              <a:latin typeface="Cambria Math" panose="02040503050406030204" pitchFamily="18" charset="0"/>
                            </a:rPr>
                          </m:ctrlPr>
                        </m:fPr>
                        <m:num>
                          <m:r>
                            <a:rPr lang="fr-CH" i="1" dirty="0">
                              <a:latin typeface="Cambria Math" panose="02040503050406030204" pitchFamily="18" charset="0"/>
                            </a:rPr>
                            <m:t>3</m:t>
                          </m:r>
                        </m:num>
                        <m:den>
                          <m:func>
                            <m:funcPr>
                              <m:ctrlPr>
                                <a:rPr lang="fr-CH" i="1">
                                  <a:latin typeface="Cambria Math" panose="02040503050406030204" pitchFamily="18" charset="0"/>
                                  <a:sym typeface="Wingdings" pitchFamily="2" charset="2"/>
                                </a:rPr>
                              </m:ctrlPr>
                            </m:funcPr>
                            <m:fName>
                              <m:sSub>
                                <m:sSubPr>
                                  <m:ctrlPr>
                                    <a:rPr lang="fr-CH" i="1">
                                      <a:latin typeface="Cambria Math" panose="02040503050406030204" pitchFamily="18" charset="0"/>
                                      <a:sym typeface="Wingdings" pitchFamily="2" charset="2"/>
                                    </a:rPr>
                                  </m:ctrlPr>
                                </m:sSubPr>
                                <m:e>
                                  <m:r>
                                    <m:rPr>
                                      <m:sty m:val="p"/>
                                    </m:rPr>
                                    <a:rPr lang="fr-CH">
                                      <a:latin typeface="Cambria Math" panose="02040503050406030204" pitchFamily="18" charset="0"/>
                                      <a:sym typeface="Wingdings" pitchFamily="2" charset="2"/>
                                    </a:rPr>
                                    <m:t>log</m:t>
                                  </m:r>
                                </m:e>
                                <m:sub>
                                  <m:r>
                                    <a:rPr lang="fr-CH" i="1">
                                      <a:latin typeface="Cambria Math" panose="02040503050406030204" pitchFamily="18" charset="0"/>
                                      <a:sym typeface="Wingdings" pitchFamily="2" charset="2"/>
                                    </a:rPr>
                                    <m:t>2</m:t>
                                  </m:r>
                                </m:sub>
                              </m:sSub>
                            </m:fName>
                            <m:e>
                              <m:r>
                                <a:rPr lang="fr-CH" i="1">
                                  <a:latin typeface="Cambria Math" panose="02040503050406030204" pitchFamily="18" charset="0"/>
                                  <a:sym typeface="Wingdings" pitchFamily="2" charset="2"/>
                                </a:rPr>
                                <m:t>4</m:t>
                              </m:r>
                            </m:e>
                          </m:func>
                        </m:den>
                      </m:f>
                      <m:r>
                        <a:rPr lang="fr-CH" b="0" i="1" smtClean="0">
                          <a:latin typeface="Cambria Math" panose="02040503050406030204" pitchFamily="18" charset="0"/>
                          <a:sym typeface="Wingdings" pitchFamily="2" charset="2"/>
                        </a:rPr>
                        <m:t>=6.39</m:t>
                      </m:r>
                    </m:oMath>
                  </m:oMathPara>
                </a14:m>
                <a:endParaRPr lang="en-US" dirty="0"/>
              </a:p>
              <a:p>
                <a:endParaRPr lang="en-US" dirty="0"/>
              </a:p>
              <a:p>
                <a:r>
                  <a:rPr lang="en-US" dirty="0"/>
                  <a:t>Therefore, normalized values</a:t>
                </a:r>
              </a:p>
              <a:p>
                <a:pPr/>
                <a14:m>
                  <m:oMathPara xmlns:m="http://schemas.openxmlformats.org/officeDocument/2006/math">
                    <m:oMathParaPr>
                      <m:jc m:val="centerGroup"/>
                    </m:oMathParaPr>
                    <m:oMath xmlns:m="http://schemas.openxmlformats.org/officeDocument/2006/math">
                      <m:r>
                        <a:rPr lang="fr-CH" b="0" i="1" dirty="0" smtClean="0">
                          <a:latin typeface="Cambria Math" panose="02040503050406030204" pitchFamily="18" charset="0"/>
                        </a:rPr>
                        <m:t>𝑁</m:t>
                      </m:r>
                      <m:r>
                        <a:rPr lang="fr-CH" i="1" dirty="0">
                          <a:latin typeface="Cambria Math" panose="02040503050406030204" pitchFamily="18" charset="0"/>
                        </a:rPr>
                        <m:t>𝐷</m:t>
                      </m:r>
                      <m:r>
                        <a:rPr lang="en-US" i="1" dirty="0">
                          <a:latin typeface="Cambria Math" panose="02040503050406030204" pitchFamily="18" charset="0"/>
                        </a:rPr>
                        <m:t>𝐶𝐺</m:t>
                      </m:r>
                      <m:d>
                        <m:dPr>
                          <m:ctrlPr>
                            <a:rPr lang="fr-CH" i="1" dirty="0">
                              <a:latin typeface="Cambria Math" panose="02040503050406030204" pitchFamily="18" charset="0"/>
                            </a:rPr>
                          </m:ctrlPr>
                        </m:dPr>
                        <m:e>
                          <m:r>
                            <a:rPr lang="en-US" i="1" dirty="0">
                              <a:latin typeface="Cambria Math" panose="02040503050406030204" pitchFamily="18" charset="0"/>
                            </a:rPr>
                            <m:t>𝐴</m:t>
                          </m:r>
                        </m:e>
                      </m:d>
                      <m:r>
                        <a:rPr lang="fr-CH" b="0" i="1" dirty="0" smtClean="0">
                          <a:latin typeface="Cambria Math" panose="02040503050406030204" pitchFamily="18" charset="0"/>
                        </a:rPr>
                        <m:t>=</m:t>
                      </m:r>
                      <m:f>
                        <m:fPr>
                          <m:ctrlPr>
                            <a:rPr lang="fr-CH" i="1" dirty="0">
                              <a:latin typeface="Cambria Math" panose="02040503050406030204" pitchFamily="18" charset="0"/>
                            </a:rPr>
                          </m:ctrlPr>
                        </m:fPr>
                        <m:num>
                          <m:r>
                            <a:rPr lang="fr-CH" i="1" dirty="0">
                              <a:latin typeface="Cambria Math" panose="02040503050406030204" pitchFamily="18" charset="0"/>
                            </a:rPr>
                            <m:t>5.</m:t>
                          </m:r>
                          <m:r>
                            <a:rPr lang="fr-CH" i="1" dirty="0">
                              <a:latin typeface="Cambria Math" panose="02040503050406030204" pitchFamily="18" charset="0"/>
                            </a:rPr>
                            <m:t>3</m:t>
                          </m:r>
                          <m:r>
                            <a:rPr lang="fr-CH" i="1" dirty="0">
                              <a:latin typeface="Cambria Math" panose="02040503050406030204" pitchFamily="18" charset="0"/>
                            </a:rPr>
                            <m:t>9</m:t>
                          </m:r>
                        </m:num>
                        <m:den>
                          <m:r>
                            <a:rPr lang="fr-CH" i="1" dirty="0">
                              <a:latin typeface="Cambria Math" panose="02040503050406030204" pitchFamily="18" charset="0"/>
                            </a:rPr>
                            <m:t>6.39</m:t>
                          </m:r>
                        </m:den>
                      </m:f>
                      <m:r>
                        <a:rPr lang="fr-CH" i="1" dirty="0">
                          <a:latin typeface="Cambria Math" panose="02040503050406030204" pitchFamily="18" charset="0"/>
                        </a:rPr>
                        <m:t>=0.</m:t>
                      </m:r>
                      <m:r>
                        <a:rPr lang="fr-CH" i="1" dirty="0">
                          <a:latin typeface="Cambria Math" panose="02040503050406030204" pitchFamily="18" charset="0"/>
                        </a:rPr>
                        <m:t>84</m:t>
                      </m:r>
                    </m:oMath>
                  </m:oMathPara>
                </a14:m>
                <a:endParaRPr lang="fr-CH" b="0" dirty="0"/>
              </a:p>
              <a:p>
                <a:endParaRPr lang="fr-CH"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r-CH" i="1" dirty="0">
                          <a:latin typeface="Cambria Math" panose="02040503050406030204" pitchFamily="18" charset="0"/>
                        </a:rPr>
                        <m:t>𝑁𝐷</m:t>
                      </m:r>
                      <m:r>
                        <a:rPr lang="en-US" i="1" dirty="0">
                          <a:latin typeface="Cambria Math" panose="02040503050406030204" pitchFamily="18" charset="0"/>
                        </a:rPr>
                        <m:t>𝐶𝐺</m:t>
                      </m:r>
                      <m:d>
                        <m:dPr>
                          <m:ctrlPr>
                            <a:rPr lang="fr-CH" i="1" dirty="0">
                              <a:latin typeface="Cambria Math" panose="02040503050406030204" pitchFamily="18" charset="0"/>
                            </a:rPr>
                          </m:ctrlPr>
                        </m:dPr>
                        <m:e>
                          <m:r>
                            <a:rPr lang="fr-CH" b="0" i="1" dirty="0" smtClean="0">
                              <a:latin typeface="Cambria Math" panose="02040503050406030204" pitchFamily="18" charset="0"/>
                            </a:rPr>
                            <m:t>𝐵</m:t>
                          </m:r>
                        </m:e>
                      </m:d>
                      <m:r>
                        <a:rPr lang="fr-CH" i="1" dirty="0">
                          <a:latin typeface="Cambria Math" panose="02040503050406030204" pitchFamily="18" charset="0"/>
                        </a:rPr>
                        <m:t>=</m:t>
                      </m:r>
                      <m:f>
                        <m:fPr>
                          <m:ctrlPr>
                            <a:rPr lang="fr-CH" i="1" dirty="0">
                              <a:latin typeface="Cambria Math" panose="02040503050406030204" pitchFamily="18" charset="0"/>
                            </a:rPr>
                          </m:ctrlPr>
                        </m:fPr>
                        <m:num>
                          <m:r>
                            <a:rPr lang="fr-CH" i="1" dirty="0">
                              <a:latin typeface="Cambria Math" panose="02040503050406030204" pitchFamily="18" charset="0"/>
                            </a:rPr>
                            <m:t>5.89</m:t>
                          </m:r>
                        </m:num>
                        <m:den>
                          <m:r>
                            <a:rPr lang="fr-CH" i="1" dirty="0">
                              <a:latin typeface="Cambria Math" panose="02040503050406030204" pitchFamily="18" charset="0"/>
                            </a:rPr>
                            <m:t>6.39</m:t>
                          </m:r>
                        </m:den>
                      </m:f>
                      <m:r>
                        <a:rPr lang="fr-CH" i="1" dirty="0">
                          <a:latin typeface="Cambria Math" panose="02040503050406030204" pitchFamily="18" charset="0"/>
                        </a:rPr>
                        <m:t>=0.92</m:t>
                      </m:r>
                    </m:oMath>
                  </m:oMathPara>
                </a14:m>
                <a:endParaRPr lang="fr-CH" dirty="0"/>
              </a:p>
              <a:p>
                <a:endParaRPr lang="fr-CH" b="0" dirty="0"/>
              </a:p>
              <a:p>
                <a:endParaRPr lang="fr-CH" b="0" dirty="0"/>
              </a:p>
              <a:p>
                <a:endParaRPr lang="en-US" dirty="0"/>
              </a:p>
              <a:p>
                <a:r>
                  <a:rPr lang="en-US" dirty="0"/>
                  <a:t> </a:t>
                </a:r>
              </a:p>
            </p:txBody>
          </p:sp>
        </mc:Choice>
        <mc:Fallback>
          <p:sp>
            <p:nvSpPr>
              <p:cNvPr id="3" name="Content Placeholder 2">
                <a:extLst>
                  <a:ext uri="{FF2B5EF4-FFF2-40B4-BE49-F238E27FC236}">
                    <a16:creationId xmlns:a16="http://schemas.microsoft.com/office/drawing/2014/main" id="{1CA8C1DF-02B2-EE4B-A026-1E3F6BC3ACA5}"/>
                  </a:ext>
                </a:extLst>
              </p:cNvPr>
              <p:cNvSpPr>
                <a:spLocks noGrp="1" noRot="1" noChangeAspect="1" noMove="1" noResize="1" noEditPoints="1" noAdjustHandles="1" noChangeArrowheads="1" noChangeShapeType="1" noTextEdit="1"/>
              </p:cNvSpPr>
              <p:nvPr>
                <p:ph idx="1"/>
              </p:nvPr>
            </p:nvSpPr>
            <p:spPr>
              <a:blipFill>
                <a:blip r:embed="rId2"/>
                <a:stretch>
                  <a:fillRect l="-1832" t="-1511" b="-478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AC3E874-B22F-9D44-822B-40FEA025F375}"/>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0178027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9A7BC-504A-1449-A006-81F2D9662F71}"/>
              </a:ext>
            </a:extLst>
          </p:cNvPr>
          <p:cNvSpPr>
            <a:spLocks noGrp="1"/>
          </p:cNvSpPr>
          <p:nvPr>
            <p:ph type="title"/>
          </p:nvPr>
        </p:nvSpPr>
        <p:spPr/>
        <p:txBody>
          <a:bodyPr/>
          <a:lstStyle/>
          <a:p>
            <a:r>
              <a:rPr lang="en-US" dirty="0"/>
              <a:t>Outlook: Bayesian Personalized Ranking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D853B5-D7E0-EB4A-87BE-E616E4E0F6C2}"/>
                  </a:ext>
                </a:extLst>
              </p:cNvPr>
              <p:cNvSpPr>
                <a:spLocks noGrp="1"/>
              </p:cNvSpPr>
              <p:nvPr>
                <p:ph idx="1"/>
              </p:nvPr>
            </p:nvSpPr>
            <p:spPr>
              <a:xfrm>
                <a:off x="179388" y="1341438"/>
                <a:ext cx="8497068" cy="5029200"/>
              </a:xfrm>
            </p:spPr>
            <p:txBody>
              <a:bodyPr/>
              <a:lstStyle/>
              <a:p>
                <a:r>
                  <a:rPr lang="en-US" sz="2800" dirty="0"/>
                  <a:t>Ranking objective functions</a:t>
                </a:r>
              </a:p>
              <a:p>
                <a:pPr marL="457200" indent="-457200">
                  <a:buFontTx/>
                  <a:buChar char="-"/>
                </a:pPr>
                <a:r>
                  <a:rPr lang="en-US" sz="2400" dirty="0"/>
                  <a:t>In practice recommender systems to not predict scores, but rankings</a:t>
                </a:r>
              </a:p>
              <a:p>
                <a:r>
                  <a:rPr lang="en-US" sz="2800" dirty="0"/>
                  <a:t>Instead of optimizing RMSE (as with matrix factorization) we can optimize the ranking for a user </a:t>
                </a:r>
                <a14:m>
                  <m:oMath xmlns:m="http://schemas.openxmlformats.org/officeDocument/2006/math">
                    <m:r>
                      <a:rPr lang="en-US" sz="2800" i="1" dirty="0" smtClean="0">
                        <a:latin typeface="Cambria Math" panose="02040503050406030204" pitchFamily="18" charset="0"/>
                      </a:rPr>
                      <m:t>𝑖</m:t>
                    </m:r>
                  </m:oMath>
                </a14:m>
                <a:r>
                  <a:rPr lang="en-US" sz="2800" dirty="0"/>
                  <a:t> by</a:t>
                </a:r>
              </a:p>
              <a:p>
                <a:pPr marL="457200" indent="-457200">
                  <a:buFontTx/>
                  <a:buChar char="-"/>
                </a:pPr>
                <a:r>
                  <a:rPr lang="en-US" sz="2400" dirty="0"/>
                  <a:t>Sampling: a positive item </a:t>
                </a:r>
                <a14:m>
                  <m:oMath xmlns:m="http://schemas.openxmlformats.org/officeDocument/2006/math">
                    <m:r>
                      <a:rPr lang="fr-CH" sz="2400" b="0" i="1" smtClean="0">
                        <a:latin typeface="Cambria Math" panose="02040503050406030204" pitchFamily="18" charset="0"/>
                      </a:rPr>
                      <m:t>𝑗</m:t>
                    </m:r>
                  </m:oMath>
                </a14:m>
                <a:r>
                  <a:rPr lang="en-US" sz="2400" dirty="0"/>
                  <a:t> (which the user chose) and a negative item </a:t>
                </a:r>
                <a14:m>
                  <m:oMath xmlns:m="http://schemas.openxmlformats.org/officeDocument/2006/math">
                    <m:acc>
                      <m:accPr>
                        <m:chr m:val="̂"/>
                        <m:ctrlPr>
                          <a:rPr lang="en-US" sz="2400" i="1" smtClean="0">
                            <a:latin typeface="Cambria Math" panose="02040503050406030204" pitchFamily="18" charset="0"/>
                          </a:rPr>
                        </m:ctrlPr>
                      </m:accPr>
                      <m:e>
                        <m:r>
                          <a:rPr lang="fr-CH" sz="2400" b="0" i="1" smtClean="0">
                            <a:latin typeface="Cambria Math" panose="02040503050406030204" pitchFamily="18" charset="0"/>
                          </a:rPr>
                          <m:t>𝑗</m:t>
                        </m:r>
                      </m:e>
                    </m:acc>
                  </m:oMath>
                </a14:m>
                <a:r>
                  <a:rPr lang="en-US" sz="2400" dirty="0"/>
                  <a:t> (which the user never interacted with)</a:t>
                </a:r>
              </a:p>
              <a:p>
                <a:pPr marL="457200" indent="-457200">
                  <a:buFontTx/>
                  <a:buChar char="-"/>
                </a:pPr>
                <a:r>
                  <a:rPr lang="en-US" sz="2400" dirty="0"/>
                  <a:t>Learning by maximizing the difference between their predicted scores:  </a:t>
                </a:r>
                <a14:m>
                  <m:oMath xmlns:m="http://schemas.openxmlformats.org/officeDocument/2006/math">
                    <m:func>
                      <m:funcPr>
                        <m:ctrlPr>
                          <a:rPr lang="en-US" sz="2400" i="1" smtClean="0">
                            <a:latin typeface="Cambria Math" panose="02040503050406030204" pitchFamily="18" charset="0"/>
                          </a:rPr>
                        </m:ctrlPr>
                      </m:funcPr>
                      <m:fName>
                        <m:r>
                          <m:rPr>
                            <m:sty m:val="p"/>
                          </m:rPr>
                          <a:rPr lang="en-US" sz="2400" i="0" smtClean="0">
                            <a:latin typeface="Cambria Math" panose="02040503050406030204" pitchFamily="18" charset="0"/>
                          </a:rPr>
                          <m:t>log</m:t>
                        </m:r>
                      </m:fName>
                      <m:e>
                        <m:r>
                          <a:rPr lang="en-US" sz="2400" i="1" smtClean="0">
                            <a:latin typeface="Cambria Math" panose="02040503050406030204" pitchFamily="18" charset="0"/>
                            <a:ea typeface="Cambria Math" panose="02040503050406030204" pitchFamily="18" charset="0"/>
                          </a:rPr>
                          <m:t>𝜎</m:t>
                        </m:r>
                        <m:r>
                          <a:rPr lang="fr-CH" sz="2400" b="0" i="1" smtClean="0">
                            <a:latin typeface="Cambria Math" panose="02040503050406030204" pitchFamily="18" charset="0"/>
                            <a:ea typeface="Cambria Math" panose="02040503050406030204" pitchFamily="18" charset="0"/>
                          </a:rPr>
                          <m:t>(</m:t>
                        </m:r>
                        <m:sSub>
                          <m:sSubPr>
                            <m:ctrlPr>
                              <a:rPr lang="fr-CH" sz="2400" b="0" i="1" smtClean="0">
                                <a:latin typeface="Cambria Math" panose="02040503050406030204" pitchFamily="18" charset="0"/>
                                <a:ea typeface="Cambria Math" panose="02040503050406030204" pitchFamily="18" charset="0"/>
                              </a:rPr>
                            </m:ctrlPr>
                          </m:sSubPr>
                          <m:e>
                            <m:r>
                              <a:rPr lang="fr-CH" sz="2400" b="0" i="1" smtClean="0">
                                <a:latin typeface="Cambria Math" panose="02040503050406030204" pitchFamily="18" charset="0"/>
                                <a:ea typeface="Cambria Math" panose="02040503050406030204" pitchFamily="18" charset="0"/>
                              </a:rPr>
                              <m:t>𝑟</m:t>
                            </m:r>
                          </m:e>
                          <m:sub>
                            <m:r>
                              <a:rPr lang="fr-CH" sz="2400" b="0" i="1" smtClean="0">
                                <a:latin typeface="Cambria Math" panose="02040503050406030204" pitchFamily="18" charset="0"/>
                                <a:ea typeface="Cambria Math" panose="02040503050406030204" pitchFamily="18" charset="0"/>
                              </a:rPr>
                              <m:t>𝑖𝑗</m:t>
                            </m:r>
                          </m:sub>
                        </m:sSub>
                      </m:e>
                    </m:func>
                    <m:r>
                      <a:rPr lang="fr-CH" sz="2400" b="0" i="1" smtClean="0">
                        <a:latin typeface="Cambria Math" panose="02040503050406030204" pitchFamily="18" charset="0"/>
                      </a:rPr>
                      <m:t>−</m:t>
                    </m:r>
                    <m:sSub>
                      <m:sSubPr>
                        <m:ctrlPr>
                          <a:rPr lang="fr-CH" sz="2400" b="0" i="1" smtClean="0">
                            <a:latin typeface="Cambria Math" panose="02040503050406030204" pitchFamily="18" charset="0"/>
                          </a:rPr>
                        </m:ctrlPr>
                      </m:sSubPr>
                      <m:e>
                        <m:r>
                          <a:rPr lang="fr-CH" sz="2400" b="0" i="1" smtClean="0">
                            <a:latin typeface="Cambria Math" panose="02040503050406030204" pitchFamily="18" charset="0"/>
                          </a:rPr>
                          <m:t>𝑟</m:t>
                        </m:r>
                      </m:e>
                      <m:sub>
                        <m:r>
                          <a:rPr lang="fr-CH" sz="2400" b="0" i="1" smtClean="0">
                            <a:latin typeface="Cambria Math" panose="02040503050406030204" pitchFamily="18" charset="0"/>
                          </a:rPr>
                          <m:t>𝑖</m:t>
                        </m:r>
                        <m:acc>
                          <m:accPr>
                            <m:chr m:val="̂"/>
                            <m:ctrlPr>
                              <a:rPr lang="fr-CH" sz="2400" b="0" i="1" smtClean="0">
                                <a:latin typeface="Cambria Math" panose="02040503050406030204" pitchFamily="18" charset="0"/>
                              </a:rPr>
                            </m:ctrlPr>
                          </m:accPr>
                          <m:e>
                            <m:r>
                              <a:rPr lang="fr-CH" sz="2400" b="0" i="1" smtClean="0">
                                <a:latin typeface="Cambria Math" panose="02040503050406030204" pitchFamily="18" charset="0"/>
                              </a:rPr>
                              <m:t>𝑗</m:t>
                            </m:r>
                          </m:e>
                        </m:acc>
                      </m:sub>
                    </m:sSub>
                    <m:r>
                      <a:rPr lang="fr-CH" sz="2400" b="0" i="1" smtClean="0">
                        <a:latin typeface="Cambria Math" panose="02040503050406030204" pitchFamily="18" charset="0"/>
                      </a:rPr>
                      <m:t>)</m:t>
                    </m:r>
                  </m:oMath>
                </a14:m>
                <a:endParaRPr lang="en-US" sz="2400" dirty="0"/>
              </a:p>
              <a:p>
                <a:pPr marL="457200" indent="-457200">
                  <a:buFontTx/>
                  <a:buChar char="-"/>
                </a:pPr>
                <a:r>
                  <a:rPr lang="en-US" sz="2400" dirty="0"/>
                  <a:t>In this way, the score is meaningless, only the order matters.</a:t>
                </a:r>
              </a:p>
            </p:txBody>
          </p:sp>
        </mc:Choice>
        <mc:Fallback xmlns="">
          <p:sp>
            <p:nvSpPr>
              <p:cNvPr id="3" name="Content Placeholder 2">
                <a:extLst>
                  <a:ext uri="{FF2B5EF4-FFF2-40B4-BE49-F238E27FC236}">
                    <a16:creationId xmlns:a16="http://schemas.microsoft.com/office/drawing/2014/main" id="{0BD853B5-D7E0-EB4A-87BE-E616E4E0F6C2}"/>
                  </a:ext>
                </a:extLst>
              </p:cNvPr>
              <p:cNvSpPr>
                <a:spLocks noGrp="1" noRot="1" noChangeAspect="1" noMove="1" noResize="1" noEditPoints="1" noAdjustHandles="1" noChangeArrowheads="1" noChangeShapeType="1" noTextEdit="1"/>
              </p:cNvSpPr>
              <p:nvPr>
                <p:ph idx="1"/>
              </p:nvPr>
            </p:nvSpPr>
            <p:spPr>
              <a:xfrm>
                <a:off x="179388" y="1341438"/>
                <a:ext cx="8497068" cy="5029200"/>
              </a:xfrm>
              <a:blipFill>
                <a:blip r:embed="rId3"/>
                <a:stretch>
                  <a:fillRect l="-1343" t="-1259" r="-134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3C2FE611-06FF-494E-AEBB-3887C00705DE}"/>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4404627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FF42F-DE52-3948-B2D7-033DC6CD5E4A}"/>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40F93DF1-B244-6449-849B-197936FD30BB}"/>
              </a:ext>
            </a:extLst>
          </p:cNvPr>
          <p:cNvSpPr>
            <a:spLocks noGrp="1"/>
          </p:cNvSpPr>
          <p:nvPr>
            <p:ph idx="1"/>
          </p:nvPr>
        </p:nvSpPr>
        <p:spPr/>
        <p:txBody>
          <a:bodyPr/>
          <a:lstStyle/>
          <a:p>
            <a:r>
              <a:rPr lang="en-US" dirty="0"/>
              <a:t>Recommender Systems evolved, similarly as IR, from basic models, to models based on optimizing an objective function</a:t>
            </a:r>
          </a:p>
          <a:p>
            <a:pPr marL="457200" indent="-457200">
              <a:buFontTx/>
              <a:buChar char="-"/>
            </a:pPr>
            <a:r>
              <a:rPr lang="en-US" dirty="0"/>
              <a:t>Scaling to large numbers of users is a critical issue</a:t>
            </a:r>
          </a:p>
          <a:p>
            <a:pPr marL="457200" indent="-457200">
              <a:buFontTx/>
              <a:buChar char="-"/>
            </a:pPr>
            <a:r>
              <a:rPr lang="en-US" dirty="0"/>
              <a:t>Cold-start problem is not solved by the more advanced models</a:t>
            </a:r>
          </a:p>
        </p:txBody>
      </p:sp>
      <p:sp>
        <p:nvSpPr>
          <p:cNvPr id="4" name="Footer Placeholder 3">
            <a:extLst>
              <a:ext uri="{FF2B5EF4-FFF2-40B4-BE49-F238E27FC236}">
                <a16:creationId xmlns:a16="http://schemas.microsoft.com/office/drawing/2014/main" id="{EE137560-537C-9C41-B17E-1BB9E9A57AB5}"/>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9797947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182A8-175A-AA4D-8820-7520A1F4158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0F532833-A10C-E94C-906A-255CE049F57D}"/>
              </a:ext>
            </a:extLst>
          </p:cNvPr>
          <p:cNvSpPr>
            <a:spLocks noGrp="1"/>
          </p:cNvSpPr>
          <p:nvPr>
            <p:ph idx="1"/>
          </p:nvPr>
        </p:nvSpPr>
        <p:spPr/>
        <p:txBody>
          <a:bodyPr/>
          <a:lstStyle/>
          <a:p>
            <a:pPr marL="342900" indent="-342900">
              <a:buFont typeface="Arial" panose="020B0604020202020204" pitchFamily="34" charset="0"/>
              <a:buChar char="•"/>
            </a:pPr>
            <a:r>
              <a:rPr lang="en-US" sz="2400" dirty="0"/>
              <a:t>Chapter 9 in </a:t>
            </a:r>
            <a:r>
              <a:rPr lang="en-US" sz="2400" dirty="0" err="1"/>
              <a:t>mmds.org</a:t>
            </a:r>
            <a:endParaRPr lang="en-US" sz="2400" dirty="0"/>
          </a:p>
          <a:p>
            <a:pPr marL="342900" indent="-342900">
              <a:buFont typeface="Arial" panose="020B0604020202020204" pitchFamily="34" charset="0"/>
              <a:buChar char="•"/>
            </a:pPr>
            <a:r>
              <a:rPr lang="en-US" sz="2400" dirty="0"/>
              <a:t>Recommender Systems Handbook, Springer 2015</a:t>
            </a:r>
          </a:p>
          <a:p>
            <a:pPr marL="342900" indent="-342900">
              <a:buFont typeface="Arial" panose="020B0604020202020204" pitchFamily="34" charset="0"/>
              <a:buChar char="•"/>
            </a:pPr>
            <a:r>
              <a:rPr lang="en-US" sz="2400" dirty="0" err="1"/>
              <a:t>Koren</a:t>
            </a:r>
            <a:r>
              <a:rPr lang="en-US" sz="2400" dirty="0"/>
              <a:t>, Yehuda, Robert Bell, and Chris </a:t>
            </a:r>
            <a:r>
              <a:rPr lang="en-US" sz="2400" dirty="0" err="1"/>
              <a:t>Volinsky</a:t>
            </a:r>
            <a:r>
              <a:rPr lang="en-US" sz="2400" dirty="0"/>
              <a:t>. "Matrix factorization techniques for recommender systems." </a:t>
            </a:r>
            <a:r>
              <a:rPr lang="en-US" sz="2400" i="1" dirty="0"/>
              <a:t>Computer</a:t>
            </a:r>
            <a:r>
              <a:rPr lang="en-US" sz="2400" dirty="0"/>
              <a:t> 42.8 (2009): 30-37.</a:t>
            </a:r>
          </a:p>
          <a:p>
            <a:pPr marL="342900" indent="-342900">
              <a:buFont typeface="Arial" panose="020B0604020202020204" pitchFamily="34" charset="0"/>
              <a:buChar char="•"/>
            </a:pPr>
            <a:r>
              <a:rPr lang="en-US" sz="2400" dirty="0"/>
              <a:t>Ning, Xia, and George </a:t>
            </a:r>
            <a:r>
              <a:rPr lang="en-US" sz="2400" dirty="0" err="1"/>
              <a:t>Karypis</a:t>
            </a:r>
            <a:r>
              <a:rPr lang="en-US" sz="2400" dirty="0"/>
              <a:t>. "Slim: Sparse linear methods for top-n recommender systems." </a:t>
            </a:r>
            <a:r>
              <a:rPr lang="en-US" sz="2400" i="1" dirty="0"/>
              <a:t>2011 IEEE 11th International Conference on Data Mining</a:t>
            </a:r>
            <a:r>
              <a:rPr lang="en-US" sz="2400" dirty="0"/>
              <a:t>. IEEE, 2011.</a:t>
            </a:r>
          </a:p>
          <a:p>
            <a:pPr marL="342900" indent="-342900">
              <a:buFont typeface="Arial" panose="020B0604020202020204" pitchFamily="34" charset="0"/>
              <a:buChar char="•"/>
            </a:pPr>
            <a:r>
              <a:rPr lang="en-US" sz="2400" dirty="0" err="1"/>
              <a:t>Rendle</a:t>
            </a:r>
            <a:r>
              <a:rPr lang="en-US" sz="2400" dirty="0"/>
              <a:t>, Steffen, et al. "BPR: Bayesian personalized ranking from implicit feedback." Proceedings of the Twenty-Fifth Conference on Uncertainty in Artificial Intelligence. 2009.</a:t>
            </a:r>
          </a:p>
        </p:txBody>
      </p:sp>
      <p:sp>
        <p:nvSpPr>
          <p:cNvPr id="4" name="Footer Placeholder 3">
            <a:extLst>
              <a:ext uri="{FF2B5EF4-FFF2-40B4-BE49-F238E27FC236}">
                <a16:creationId xmlns:a16="http://schemas.microsoft.com/office/drawing/2014/main" id="{8A745F7F-E802-DA46-9DDA-2E9E277063BB}"/>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4240134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Collaborative Filtering</a:t>
            </a:r>
          </a:p>
        </p:txBody>
      </p:sp>
      <p:sp>
        <p:nvSpPr>
          <p:cNvPr id="3" name="Content Placeholder 2"/>
          <p:cNvSpPr>
            <a:spLocks noGrp="1"/>
          </p:cNvSpPr>
          <p:nvPr>
            <p:ph idx="1"/>
          </p:nvPr>
        </p:nvSpPr>
        <p:spPr/>
        <p:txBody>
          <a:bodyPr/>
          <a:lstStyle/>
          <a:p>
            <a:r>
              <a:rPr lang="en-GB" sz="2800" dirty="0">
                <a:solidFill>
                  <a:srgbClr val="000000"/>
                </a:solidFill>
              </a:rPr>
              <a:t>A widely used approach to generate recommendations</a:t>
            </a:r>
          </a:p>
          <a:p>
            <a:pPr marL="457200" indent="-457200">
              <a:buFont typeface="Arial"/>
              <a:buChar char="•"/>
            </a:pPr>
            <a:r>
              <a:rPr lang="en-GB" sz="2800" dirty="0">
                <a:solidFill>
                  <a:srgbClr val="000000"/>
                </a:solidFill>
              </a:rPr>
              <a:t>Used by large e-commerce sites</a:t>
            </a:r>
          </a:p>
          <a:p>
            <a:pPr marL="457200" indent="-457200">
              <a:buFont typeface="Arial"/>
              <a:buChar char="•"/>
            </a:pPr>
            <a:r>
              <a:rPr lang="en-GB" sz="2800" dirty="0">
                <a:solidFill>
                  <a:srgbClr val="000000"/>
                </a:solidFill>
              </a:rPr>
              <a:t>Applicable in many domains (e.g., books, movies ...)</a:t>
            </a:r>
          </a:p>
          <a:p>
            <a:pPr marL="457200" indent="-457200">
              <a:buFont typeface="Arial"/>
              <a:buChar char="•"/>
            </a:pPr>
            <a:r>
              <a:rPr lang="en-GB" sz="2800" dirty="0">
                <a:solidFill>
                  <a:srgbClr val="000000"/>
                </a:solidFill>
              </a:rPr>
              <a:t>Well understood </a:t>
            </a:r>
            <a:r>
              <a:rPr lang="en-GB" sz="2800">
                <a:solidFill>
                  <a:srgbClr val="000000"/>
                </a:solidFill>
              </a:rPr>
              <a:t>and studied</a:t>
            </a:r>
            <a:endParaRPr lang="en-GB" sz="2800" dirty="0">
              <a:solidFill>
                <a:srgbClr val="000000"/>
              </a:solidFill>
            </a:endParaRPr>
          </a:p>
          <a:p>
            <a:pPr marL="457200" indent="-457200">
              <a:buFont typeface="Arial"/>
              <a:buChar char="•"/>
            </a:pPr>
            <a:endParaRPr lang="en-GB" sz="2800" dirty="0">
              <a:solidFill>
                <a:srgbClr val="000000"/>
              </a:solidFill>
            </a:endParaRPr>
          </a:p>
          <a:p>
            <a:r>
              <a:rPr lang="en-GB" sz="2800" dirty="0">
                <a:solidFill>
                  <a:srgbClr val="000000"/>
                </a:solidFill>
              </a:rPr>
              <a:t>Approach (</a:t>
            </a:r>
            <a:r>
              <a:rPr lang="en-GB" sz="2800" i="1" dirty="0">
                <a:solidFill>
                  <a:srgbClr val="000000"/>
                </a:solidFill>
              </a:rPr>
              <a:t>Wisdom of the crowd</a:t>
            </a:r>
            <a:r>
              <a:rPr lang="en-GB" sz="2800" dirty="0">
                <a:solidFill>
                  <a:srgbClr val="000000"/>
                </a:solidFill>
              </a:rPr>
              <a:t>)</a:t>
            </a:r>
          </a:p>
          <a:p>
            <a:pPr marL="457200" indent="-457200">
              <a:buFont typeface="Arial"/>
              <a:buChar char="•"/>
            </a:pPr>
            <a:r>
              <a:rPr lang="en-GB" sz="2800" dirty="0">
                <a:solidFill>
                  <a:srgbClr val="000000"/>
                </a:solidFill>
              </a:rPr>
              <a:t>Users give ratings to items</a:t>
            </a:r>
          </a:p>
          <a:p>
            <a:pPr marL="457200" indent="-457200">
              <a:buFont typeface="Arial"/>
              <a:buChar char="•"/>
            </a:pPr>
            <a:r>
              <a:rPr lang="en-GB" sz="2800" dirty="0">
                <a:solidFill>
                  <a:srgbClr val="000000"/>
                </a:solidFill>
              </a:rPr>
              <a:t>Users with similar tastes in the past will have similar tastes in the future</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714983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User-based Collaborative Filtering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9388" y="1341438"/>
                <a:ext cx="8425060" cy="5029200"/>
              </a:xfrm>
            </p:spPr>
            <p:txBody>
              <a:bodyPr/>
              <a:lstStyle/>
              <a:p>
                <a:r>
                  <a:rPr lang="en-GB" sz="2800" dirty="0">
                    <a:solidFill>
                      <a:srgbClr val="000000"/>
                    </a:solidFill>
                  </a:rPr>
                  <a:t>Basic technique:</a:t>
                </a:r>
              </a:p>
              <a:p>
                <a:r>
                  <a:rPr lang="en-GB" sz="2800" dirty="0">
                    <a:solidFill>
                      <a:srgbClr val="000000"/>
                    </a:solidFill>
                  </a:rPr>
                  <a:t>Given a user </a:t>
                </a:r>
                <a14:m>
                  <m:oMath xmlns:m="http://schemas.openxmlformats.org/officeDocument/2006/math">
                    <m:r>
                      <a:rPr lang="fr-CH" sz="2800" i="1">
                        <a:latin typeface="Cambria Math" charset="0"/>
                        <a:ea typeface="Cambria Math" charset="0"/>
                        <a:cs typeface="Cambria Math" charset="0"/>
                      </a:rPr>
                      <m:t>𝑥</m:t>
                    </m:r>
                  </m:oMath>
                </a14:m>
                <a:r>
                  <a:rPr lang="en-GB" sz="2800" dirty="0">
                    <a:solidFill>
                      <a:srgbClr val="000000"/>
                    </a:solidFill>
                  </a:rPr>
                  <a:t> and an item </a:t>
                </a:r>
                <a14:m>
                  <m:oMath xmlns:m="http://schemas.openxmlformats.org/officeDocument/2006/math">
                    <m:r>
                      <a:rPr lang="fr-CH" sz="2800" i="1">
                        <a:latin typeface="Cambria Math" panose="02040503050406030204" pitchFamily="18" charset="0"/>
                      </a:rPr>
                      <m:t>𝑖</m:t>
                    </m:r>
                  </m:oMath>
                </a14:m>
                <a:r>
                  <a:rPr lang="en-GB" sz="2800" dirty="0">
                    <a:solidFill>
                      <a:srgbClr val="000000"/>
                    </a:solidFill>
                  </a:rPr>
                  <a:t> not rated by </a:t>
                </a:r>
                <a14:m>
                  <m:oMath xmlns:m="http://schemas.openxmlformats.org/officeDocument/2006/math">
                    <m:r>
                      <a:rPr lang="fr-CH" sz="2800" i="1">
                        <a:latin typeface="Cambria Math" charset="0"/>
                        <a:ea typeface="Cambria Math" charset="0"/>
                        <a:cs typeface="Cambria Math" charset="0"/>
                      </a:rPr>
                      <m:t>𝑥</m:t>
                    </m:r>
                  </m:oMath>
                </a14:m>
                <a:r>
                  <a:rPr lang="en-GB" sz="2800" dirty="0">
                    <a:solidFill>
                      <a:srgbClr val="000000"/>
                    </a:solidFill>
                  </a:rPr>
                  <a:t>, estimate the rating </a:t>
                </a:r>
                <a14:m>
                  <m:oMath xmlns:m="http://schemas.openxmlformats.org/officeDocument/2006/math">
                    <m:sSub>
                      <m:sSubPr>
                        <m:ctrlPr>
                          <a:rPr lang="en-US" sz="2800" i="1">
                            <a:latin typeface="Cambria Math" panose="02040503050406030204" pitchFamily="18" charset="0"/>
                          </a:rPr>
                        </m:ctrlPr>
                      </m:sSubPr>
                      <m:e>
                        <m:r>
                          <a:rPr lang="fr-CH" sz="2800" i="1">
                            <a:latin typeface="Cambria Math" charset="0"/>
                          </a:rPr>
                          <m:t>𝑟</m:t>
                        </m:r>
                      </m:e>
                      <m:sub>
                        <m:r>
                          <a:rPr lang="fr-CH" sz="2800" i="1">
                            <a:latin typeface="Cambria Math" charset="0"/>
                          </a:rPr>
                          <m:t>𝑥</m:t>
                        </m:r>
                      </m:sub>
                    </m:sSub>
                    <m:d>
                      <m:dPr>
                        <m:ctrlPr>
                          <a:rPr lang="fr-CH" sz="2800" i="1">
                            <a:latin typeface="Cambria Math" panose="02040503050406030204" pitchFamily="18" charset="0"/>
                          </a:rPr>
                        </m:ctrlPr>
                      </m:dPr>
                      <m:e>
                        <m:r>
                          <a:rPr lang="fr-CH" sz="2800" b="0" i="1" smtClean="0">
                            <a:latin typeface="Cambria Math" panose="02040503050406030204" pitchFamily="18" charset="0"/>
                          </a:rPr>
                          <m:t>𝑖</m:t>
                        </m:r>
                      </m:e>
                    </m:d>
                  </m:oMath>
                </a14:m>
                <a:r>
                  <a:rPr lang="en-GB" sz="2800" dirty="0">
                    <a:solidFill>
                      <a:srgbClr val="000000"/>
                    </a:solidFill>
                  </a:rPr>
                  <a:t> by</a:t>
                </a:r>
              </a:p>
              <a:p>
                <a:endParaRPr lang="en-GB" sz="2800" dirty="0">
                  <a:solidFill>
                    <a:srgbClr val="000000"/>
                  </a:solidFill>
                </a:endParaRPr>
              </a:p>
              <a:p>
                <a:pPr marL="1200150" lvl="1" indent="-457200">
                  <a:buFont typeface="+mj-lt"/>
                  <a:buAutoNum type="arabicPeriod"/>
                </a:pPr>
                <a:r>
                  <a:rPr lang="en-GB" sz="2400" dirty="0">
                    <a:solidFill>
                      <a:srgbClr val="000000"/>
                    </a:solidFill>
                  </a:rPr>
                  <a:t>Finding a set of users </a:t>
                </a:r>
                <a14:m>
                  <m:oMath xmlns:m="http://schemas.openxmlformats.org/officeDocument/2006/math">
                    <m:sSub>
                      <m:sSubPr>
                        <m:ctrlPr>
                          <a:rPr lang="fr-CH" sz="2400" i="1">
                            <a:latin typeface="Cambria Math" panose="02040503050406030204" pitchFamily="18" charset="0"/>
                            <a:ea typeface="Cambria Math" charset="0"/>
                            <a:cs typeface="Cambria Math" charset="0"/>
                          </a:rPr>
                        </m:ctrlPr>
                      </m:sSubPr>
                      <m:e>
                        <m:r>
                          <a:rPr lang="fr-CH" sz="2400" i="1">
                            <a:latin typeface="Cambria Math" charset="0"/>
                            <a:ea typeface="Cambria Math" charset="0"/>
                            <a:cs typeface="Cambria Math" charset="0"/>
                          </a:rPr>
                          <m:t>𝑁</m:t>
                        </m:r>
                      </m:e>
                      <m:sub>
                        <m:r>
                          <a:rPr lang="fr-CH" sz="2400" i="1">
                            <a:latin typeface="Cambria Math" charset="0"/>
                            <a:ea typeface="Cambria Math" charset="0"/>
                            <a:cs typeface="Cambria Math" charset="0"/>
                          </a:rPr>
                          <m:t>𝑈</m:t>
                        </m:r>
                      </m:sub>
                    </m:sSub>
                    <m:r>
                      <m:rPr>
                        <m:brk m:alnAt="7"/>
                      </m:rPr>
                      <a:rPr lang="fr-CH" sz="2400" i="1">
                        <a:latin typeface="Cambria Math" charset="0"/>
                        <a:ea typeface="Cambria Math" charset="0"/>
                        <a:cs typeface="Cambria Math" charset="0"/>
                      </a:rPr>
                      <m:t>(</m:t>
                    </m:r>
                    <m:r>
                      <a:rPr lang="fr-CH" sz="2400" i="1">
                        <a:latin typeface="Cambria Math" charset="0"/>
                        <a:ea typeface="Cambria Math" charset="0"/>
                        <a:cs typeface="Cambria Math" charset="0"/>
                      </a:rPr>
                      <m:t>𝑥</m:t>
                    </m:r>
                    <m:r>
                      <a:rPr lang="fr-CH" sz="2400" i="1">
                        <a:latin typeface="Cambria Math" charset="0"/>
                        <a:ea typeface="Cambria Math" charset="0"/>
                        <a:cs typeface="Cambria Math" charset="0"/>
                      </a:rPr>
                      <m:t>)</m:t>
                    </m:r>
                  </m:oMath>
                </a14:m>
                <a:r>
                  <a:rPr lang="en-GB" sz="2400" i="1" dirty="0">
                    <a:solidFill>
                      <a:srgbClr val="000000"/>
                    </a:solidFill>
                  </a:rPr>
                  <a:t> </a:t>
                </a:r>
                <a:r>
                  <a:rPr lang="en-GB" sz="2400" dirty="0">
                    <a:solidFill>
                      <a:srgbClr val="000000"/>
                    </a:solidFill>
                  </a:rPr>
                  <a:t>who rated the same items as </a:t>
                </a:r>
                <a14:m>
                  <m:oMath xmlns:m="http://schemas.openxmlformats.org/officeDocument/2006/math">
                    <m:r>
                      <a:rPr lang="fr-CH" sz="2400" i="1">
                        <a:latin typeface="Cambria Math" charset="0"/>
                        <a:ea typeface="Cambria Math" charset="0"/>
                        <a:cs typeface="Cambria Math" charset="0"/>
                      </a:rPr>
                      <m:t>𝑥</m:t>
                    </m:r>
                  </m:oMath>
                </a14:m>
                <a:r>
                  <a:rPr lang="en-GB" sz="2400" dirty="0">
                    <a:solidFill>
                      <a:srgbClr val="000000"/>
                    </a:solidFill>
                  </a:rPr>
                  <a:t> (= neighbours of </a:t>
                </a:r>
                <a14:m>
                  <m:oMath xmlns:m="http://schemas.openxmlformats.org/officeDocument/2006/math">
                    <m:r>
                      <a:rPr lang="fr-CH" sz="2400" i="1">
                        <a:latin typeface="Cambria Math" charset="0"/>
                        <a:ea typeface="Cambria Math" charset="0"/>
                        <a:cs typeface="Cambria Math" charset="0"/>
                      </a:rPr>
                      <m:t>𝑥</m:t>
                    </m:r>
                  </m:oMath>
                </a14:m>
                <a:r>
                  <a:rPr lang="en-GB" sz="2400" dirty="0">
                    <a:solidFill>
                      <a:srgbClr val="000000"/>
                    </a:solidFill>
                  </a:rPr>
                  <a:t>) in the past </a:t>
                </a:r>
                <a:r>
                  <a:rPr lang="en-GB" sz="2400" u="sng" dirty="0">
                    <a:solidFill>
                      <a:srgbClr val="000000"/>
                    </a:solidFill>
                  </a:rPr>
                  <a:t>and</a:t>
                </a:r>
                <a:r>
                  <a:rPr lang="en-GB" sz="2400" dirty="0">
                    <a:solidFill>
                      <a:srgbClr val="000000"/>
                    </a:solidFill>
                  </a:rPr>
                  <a:t> who have rated </a:t>
                </a:r>
                <a14:m>
                  <m:oMath xmlns:m="http://schemas.openxmlformats.org/officeDocument/2006/math">
                    <m:r>
                      <a:rPr lang="fr-CH" sz="2400" i="1">
                        <a:latin typeface="Cambria Math" panose="02040503050406030204" pitchFamily="18" charset="0"/>
                      </a:rPr>
                      <m:t>𝑖</m:t>
                    </m:r>
                  </m:oMath>
                </a14:m>
                <a:endParaRPr lang="en-GB" sz="2400" dirty="0">
                  <a:solidFill>
                    <a:srgbClr val="000000"/>
                  </a:solidFill>
                </a:endParaRPr>
              </a:p>
              <a:p>
                <a:pPr marL="1200150" lvl="1" indent="-457200">
                  <a:buFont typeface="+mj-lt"/>
                  <a:buAutoNum type="arabicPeriod"/>
                </a:pPr>
                <a:r>
                  <a:rPr lang="en-GB" sz="2400" dirty="0">
                    <a:solidFill>
                      <a:srgbClr val="000000"/>
                    </a:solidFill>
                  </a:rPr>
                  <a:t>Aggregate the ratings of </a:t>
                </a:r>
                <a14:m>
                  <m:oMath xmlns:m="http://schemas.openxmlformats.org/officeDocument/2006/math">
                    <m:r>
                      <a:rPr lang="fr-CH" sz="2400" i="1">
                        <a:latin typeface="Cambria Math" panose="02040503050406030204" pitchFamily="18" charset="0"/>
                      </a:rPr>
                      <m:t>𝑖</m:t>
                    </m:r>
                  </m:oMath>
                </a14:m>
                <a:r>
                  <a:rPr lang="en-GB" sz="2400" dirty="0">
                    <a:solidFill>
                      <a:srgbClr val="000000"/>
                    </a:solidFill>
                  </a:rPr>
                  <a:t> provided by </a:t>
                </a:r>
                <a14:m>
                  <m:oMath xmlns:m="http://schemas.openxmlformats.org/officeDocument/2006/math">
                    <m:sSub>
                      <m:sSubPr>
                        <m:ctrlPr>
                          <a:rPr lang="fr-CH" sz="2400" i="1">
                            <a:latin typeface="Cambria Math" panose="02040503050406030204" pitchFamily="18" charset="0"/>
                            <a:ea typeface="Cambria Math" charset="0"/>
                            <a:cs typeface="Cambria Math" charset="0"/>
                          </a:rPr>
                        </m:ctrlPr>
                      </m:sSubPr>
                      <m:e>
                        <m:r>
                          <a:rPr lang="fr-CH" sz="2400" i="1">
                            <a:latin typeface="Cambria Math" charset="0"/>
                            <a:ea typeface="Cambria Math" charset="0"/>
                            <a:cs typeface="Cambria Math" charset="0"/>
                          </a:rPr>
                          <m:t>𝑁</m:t>
                        </m:r>
                      </m:e>
                      <m:sub>
                        <m:r>
                          <a:rPr lang="fr-CH" sz="2400" i="1">
                            <a:latin typeface="Cambria Math" charset="0"/>
                            <a:ea typeface="Cambria Math" charset="0"/>
                            <a:cs typeface="Cambria Math" charset="0"/>
                          </a:rPr>
                          <m:t>𝑈</m:t>
                        </m:r>
                      </m:sub>
                    </m:sSub>
                    <m:r>
                      <m:rPr>
                        <m:brk m:alnAt="7"/>
                      </m:rPr>
                      <a:rPr lang="fr-CH" sz="2400" i="1">
                        <a:latin typeface="Cambria Math" charset="0"/>
                        <a:ea typeface="Cambria Math" charset="0"/>
                        <a:cs typeface="Cambria Math" charset="0"/>
                      </a:rPr>
                      <m:t>(</m:t>
                    </m:r>
                    <m:r>
                      <a:rPr lang="fr-CH" sz="2400" i="1">
                        <a:latin typeface="Cambria Math" charset="0"/>
                        <a:ea typeface="Cambria Math" charset="0"/>
                        <a:cs typeface="Cambria Math" charset="0"/>
                      </a:rPr>
                      <m:t>𝑥</m:t>
                    </m:r>
                    <m:r>
                      <a:rPr lang="fr-CH" sz="2400" i="1">
                        <a:latin typeface="Cambria Math" charset="0"/>
                        <a:ea typeface="Cambria Math" charset="0"/>
                        <a:cs typeface="Cambria Math" charset="0"/>
                      </a:rPr>
                      <m:t>)</m:t>
                    </m:r>
                  </m:oMath>
                </a14:m>
                <a:r>
                  <a:rPr lang="en-GB" sz="2400" i="1" dirty="0">
                    <a:solidFill>
                      <a:srgbClr val="000000"/>
                    </a:solidFill>
                  </a:rPr>
                  <a:t> </a:t>
                </a:r>
                <a:r>
                  <a:rPr lang="en-GB" sz="2400" dirty="0">
                    <a:solidFill>
                      <a:srgbClr val="000000"/>
                    </a:solidFill>
                  </a:rPr>
                  <a:t>  </a:t>
                </a:r>
              </a:p>
              <a:p>
                <a:endParaRPr lang="en-GB" dirty="0">
                  <a:solidFill>
                    <a:srgbClr val="000000"/>
                  </a:solidFill>
                </a:endParaRPr>
              </a:p>
              <a:p>
                <a:r>
                  <a:rPr lang="en-GB" sz="2800" dirty="0">
                    <a:solidFill>
                      <a:srgbClr val="000000"/>
                    </a:solidFill>
                  </a:rPr>
                  <a:t>Compute the ratings for all the items not rated by </a:t>
                </a:r>
                <a14:m>
                  <m:oMath xmlns:m="http://schemas.openxmlformats.org/officeDocument/2006/math">
                    <m:r>
                      <a:rPr lang="fr-CH" sz="2800" i="1">
                        <a:latin typeface="Cambria Math" charset="0"/>
                        <a:ea typeface="Cambria Math" charset="0"/>
                        <a:cs typeface="Cambria Math" charset="0"/>
                      </a:rPr>
                      <m:t>𝑥</m:t>
                    </m:r>
                  </m:oMath>
                </a14:m>
                <a:r>
                  <a:rPr lang="en-GB" sz="2800" dirty="0">
                    <a:solidFill>
                      <a:srgbClr val="000000"/>
                    </a:solidFill>
                  </a:rPr>
                  <a:t> and recommend the best-rated ones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9388" y="1341438"/>
                <a:ext cx="8425060" cy="5029200"/>
              </a:xfrm>
              <a:blipFill>
                <a:blip r:embed="rId3"/>
                <a:stretch>
                  <a:fillRect l="-1353" t="-1259" r="-2105"/>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404495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2669F-0C51-8543-B76C-DE4F296A64BE}"/>
              </a:ext>
            </a:extLst>
          </p:cNvPr>
          <p:cNvSpPr>
            <a:spLocks noGrp="1"/>
          </p:cNvSpPr>
          <p:nvPr>
            <p:ph type="title"/>
          </p:nvPr>
        </p:nvSpPr>
        <p:spPr>
          <a:xfrm>
            <a:off x="152400" y="304800"/>
            <a:ext cx="8740080" cy="914400"/>
          </a:xfrm>
        </p:spPr>
        <p:txBody>
          <a:bodyPr/>
          <a:lstStyle/>
          <a:p>
            <a:r>
              <a:rPr lang="en-GB" dirty="0"/>
              <a:t>User-based Collaborative Filtering illustrated</a:t>
            </a:r>
            <a:endParaRPr lang="en-US"/>
          </a:p>
        </p:txBody>
      </p:sp>
      <p:sp>
        <p:nvSpPr>
          <p:cNvPr id="4" name="Footer Placeholder 3">
            <a:extLst>
              <a:ext uri="{FF2B5EF4-FFF2-40B4-BE49-F238E27FC236}">
                <a16:creationId xmlns:a16="http://schemas.microsoft.com/office/drawing/2014/main" id="{7CBEAC2B-EDBF-D748-8BED-5C6FCB65B0F0}"/>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a:extLst>
              <a:ext uri="{FF2B5EF4-FFF2-40B4-BE49-F238E27FC236}">
                <a16:creationId xmlns:a16="http://schemas.microsoft.com/office/drawing/2014/main" id="{EC10F6B0-1BE6-C04E-B3D1-378F3D25D524}"/>
              </a:ext>
            </a:extLst>
          </p:cNvPr>
          <p:cNvPicPr>
            <a:picLocks noChangeAspect="1"/>
          </p:cNvPicPr>
          <p:nvPr/>
        </p:nvPicPr>
        <p:blipFill>
          <a:blip r:embed="rId2"/>
          <a:stretch>
            <a:fillRect/>
          </a:stretch>
        </p:blipFill>
        <p:spPr>
          <a:xfrm>
            <a:off x="1953444" y="1645732"/>
            <a:ext cx="1162968" cy="1162968"/>
          </a:xfrm>
          <a:prstGeom prst="rect">
            <a:avLst/>
          </a:prstGeom>
        </p:spPr>
      </p:pic>
      <p:pic>
        <p:nvPicPr>
          <p:cNvPr id="6" name="Picture 5">
            <a:extLst>
              <a:ext uri="{FF2B5EF4-FFF2-40B4-BE49-F238E27FC236}">
                <a16:creationId xmlns:a16="http://schemas.microsoft.com/office/drawing/2014/main" id="{A07D3EED-9EEA-D34F-8CE0-10A71E3492FC}"/>
              </a:ext>
            </a:extLst>
          </p:cNvPr>
          <p:cNvPicPr>
            <a:picLocks noChangeAspect="1"/>
          </p:cNvPicPr>
          <p:nvPr/>
        </p:nvPicPr>
        <p:blipFill>
          <a:blip r:embed="rId3"/>
          <a:stretch>
            <a:fillRect/>
          </a:stretch>
        </p:blipFill>
        <p:spPr>
          <a:xfrm>
            <a:off x="5841876" y="1759216"/>
            <a:ext cx="936000" cy="936000"/>
          </a:xfrm>
          <a:prstGeom prst="rect">
            <a:avLst/>
          </a:prstGeom>
        </p:spPr>
      </p:pic>
      <p:pic>
        <p:nvPicPr>
          <p:cNvPr id="7" name="Picture 6">
            <a:extLst>
              <a:ext uri="{FF2B5EF4-FFF2-40B4-BE49-F238E27FC236}">
                <a16:creationId xmlns:a16="http://schemas.microsoft.com/office/drawing/2014/main" id="{2BBFBC2C-86C5-A942-AA7C-CF2B1E2E466E}"/>
              </a:ext>
            </a:extLst>
          </p:cNvPr>
          <p:cNvPicPr>
            <a:picLocks noChangeAspect="1"/>
          </p:cNvPicPr>
          <p:nvPr/>
        </p:nvPicPr>
        <p:blipFill>
          <a:blip r:embed="rId4"/>
          <a:stretch>
            <a:fillRect/>
          </a:stretch>
        </p:blipFill>
        <p:spPr>
          <a:xfrm>
            <a:off x="5555056" y="3247447"/>
            <a:ext cx="1728192" cy="1728192"/>
          </a:xfrm>
          <a:prstGeom prst="rect">
            <a:avLst/>
          </a:prstGeom>
        </p:spPr>
      </p:pic>
      <p:pic>
        <p:nvPicPr>
          <p:cNvPr id="8" name="Picture 7">
            <a:extLst>
              <a:ext uri="{FF2B5EF4-FFF2-40B4-BE49-F238E27FC236}">
                <a16:creationId xmlns:a16="http://schemas.microsoft.com/office/drawing/2014/main" id="{7311EF3D-4030-0D49-9DA5-DFE9E56649EB}"/>
              </a:ext>
            </a:extLst>
          </p:cNvPr>
          <p:cNvPicPr>
            <a:picLocks noChangeAspect="1"/>
          </p:cNvPicPr>
          <p:nvPr/>
        </p:nvPicPr>
        <p:blipFill>
          <a:blip r:embed="rId5"/>
          <a:stretch>
            <a:fillRect/>
          </a:stretch>
        </p:blipFill>
        <p:spPr>
          <a:xfrm>
            <a:off x="1563506" y="3823511"/>
            <a:ext cx="936000" cy="936000"/>
          </a:xfrm>
          <a:prstGeom prst="rect">
            <a:avLst/>
          </a:prstGeom>
        </p:spPr>
      </p:pic>
      <p:pic>
        <p:nvPicPr>
          <p:cNvPr id="9" name="Picture 8">
            <a:extLst>
              <a:ext uri="{FF2B5EF4-FFF2-40B4-BE49-F238E27FC236}">
                <a16:creationId xmlns:a16="http://schemas.microsoft.com/office/drawing/2014/main" id="{DF761313-294D-7F44-8BDF-2D601E70D57E}"/>
              </a:ext>
            </a:extLst>
          </p:cNvPr>
          <p:cNvPicPr>
            <a:picLocks noChangeAspect="1"/>
          </p:cNvPicPr>
          <p:nvPr/>
        </p:nvPicPr>
        <p:blipFill>
          <a:blip r:embed="rId6"/>
          <a:stretch>
            <a:fillRect/>
          </a:stretch>
        </p:blipFill>
        <p:spPr>
          <a:xfrm>
            <a:off x="2499610" y="4039535"/>
            <a:ext cx="936104" cy="936104"/>
          </a:xfrm>
          <a:prstGeom prst="rect">
            <a:avLst/>
          </a:prstGeom>
        </p:spPr>
      </p:pic>
      <p:pic>
        <p:nvPicPr>
          <p:cNvPr id="10" name="Picture 9">
            <a:extLst>
              <a:ext uri="{FF2B5EF4-FFF2-40B4-BE49-F238E27FC236}">
                <a16:creationId xmlns:a16="http://schemas.microsoft.com/office/drawing/2014/main" id="{D145EC30-3CC0-444E-875D-AB54FC509BA1}"/>
              </a:ext>
            </a:extLst>
          </p:cNvPr>
          <p:cNvPicPr>
            <a:picLocks noChangeAspect="1"/>
          </p:cNvPicPr>
          <p:nvPr/>
        </p:nvPicPr>
        <p:blipFill>
          <a:blip r:embed="rId3"/>
          <a:stretch>
            <a:fillRect/>
          </a:stretch>
        </p:blipFill>
        <p:spPr>
          <a:xfrm>
            <a:off x="2499610" y="3319559"/>
            <a:ext cx="936000" cy="936000"/>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548F8DC3-4F8D-4E40-A981-0F0A43265187}"/>
                  </a:ext>
                </a:extLst>
              </p:cNvPr>
              <p:cNvSpPr/>
              <p:nvPr/>
            </p:nvSpPr>
            <p:spPr>
              <a:xfrm>
                <a:off x="2086055" y="1100163"/>
                <a:ext cx="897746" cy="400110"/>
              </a:xfrm>
              <a:prstGeom prst="rect">
                <a:avLst/>
              </a:prstGeom>
            </p:spPr>
            <p:txBody>
              <a:bodyPr wrap="none">
                <a:spAutoFit/>
              </a:bodyPr>
              <a:lstStyle/>
              <a:p>
                <a:r>
                  <a:rPr lang="en-GB" sz="2000" dirty="0">
                    <a:solidFill>
                      <a:srgbClr val="000000"/>
                    </a:solidFill>
                  </a:rPr>
                  <a:t>user </a:t>
                </a:r>
                <a14:m>
                  <m:oMath xmlns:m="http://schemas.openxmlformats.org/officeDocument/2006/math">
                    <m:r>
                      <a:rPr lang="fr-CH" sz="2000" i="1">
                        <a:latin typeface="Cambria Math" charset="0"/>
                        <a:ea typeface="Cambria Math" charset="0"/>
                        <a:cs typeface="Cambria Math" charset="0"/>
                      </a:rPr>
                      <m:t>𝑥</m:t>
                    </m:r>
                  </m:oMath>
                </a14:m>
                <a:r>
                  <a:rPr lang="en-GB" sz="2000" dirty="0">
                    <a:solidFill>
                      <a:srgbClr val="000000"/>
                    </a:solidFill>
                  </a:rPr>
                  <a:t> </a:t>
                </a:r>
                <a:endParaRPr lang="en-US" sz="2000"/>
              </a:p>
            </p:txBody>
          </p:sp>
        </mc:Choice>
        <mc:Fallback xmlns="">
          <p:sp>
            <p:nvSpPr>
              <p:cNvPr id="11" name="Rectangle 10">
                <a:extLst>
                  <a:ext uri="{FF2B5EF4-FFF2-40B4-BE49-F238E27FC236}">
                    <a16:creationId xmlns:a16="http://schemas.microsoft.com/office/drawing/2014/main" id="{548F8DC3-4F8D-4E40-A981-0F0A43265187}"/>
                  </a:ext>
                </a:extLst>
              </p:cNvPr>
              <p:cNvSpPr>
                <a:spLocks noRot="1" noChangeAspect="1" noMove="1" noResize="1" noEditPoints="1" noAdjustHandles="1" noChangeArrowheads="1" noChangeShapeType="1" noTextEdit="1"/>
              </p:cNvSpPr>
              <p:nvPr/>
            </p:nvSpPr>
            <p:spPr>
              <a:xfrm>
                <a:off x="2086055" y="1100163"/>
                <a:ext cx="897746" cy="400110"/>
              </a:xfrm>
              <a:prstGeom prst="rect">
                <a:avLst/>
              </a:prstGeom>
              <a:blipFill>
                <a:blip r:embed="rId7"/>
                <a:stretch>
                  <a:fillRect l="-5556" t="-625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D944ED0B-6576-9E42-A309-0DE2077C5ED3}"/>
                  </a:ext>
                </a:extLst>
              </p:cNvPr>
              <p:cNvSpPr/>
              <p:nvPr/>
            </p:nvSpPr>
            <p:spPr>
              <a:xfrm>
                <a:off x="5985892" y="1134639"/>
                <a:ext cx="866520" cy="400110"/>
              </a:xfrm>
              <a:prstGeom prst="rect">
                <a:avLst/>
              </a:prstGeom>
            </p:spPr>
            <p:txBody>
              <a:bodyPr wrap="none">
                <a:spAutoFit/>
              </a:bodyPr>
              <a:lstStyle/>
              <a:p>
                <a:r>
                  <a:rPr lang="en-GB" sz="2000" dirty="0">
                    <a:solidFill>
                      <a:srgbClr val="000000"/>
                    </a:solidFill>
                  </a:rPr>
                  <a:t>item </a:t>
                </a:r>
                <a14:m>
                  <m:oMath xmlns:m="http://schemas.openxmlformats.org/officeDocument/2006/math">
                    <m:r>
                      <a:rPr lang="fr-CH" sz="2000" i="1">
                        <a:latin typeface="Cambria Math" panose="02040503050406030204" pitchFamily="18" charset="0"/>
                      </a:rPr>
                      <m:t>𝑖</m:t>
                    </m:r>
                  </m:oMath>
                </a14:m>
                <a:r>
                  <a:rPr lang="en-GB" sz="2000" dirty="0">
                    <a:solidFill>
                      <a:srgbClr val="000000"/>
                    </a:solidFill>
                  </a:rPr>
                  <a:t> </a:t>
                </a:r>
                <a:endParaRPr lang="en-US" sz="2000"/>
              </a:p>
            </p:txBody>
          </p:sp>
        </mc:Choice>
        <mc:Fallback xmlns="">
          <p:sp>
            <p:nvSpPr>
              <p:cNvPr id="12" name="Rectangle 11">
                <a:extLst>
                  <a:ext uri="{FF2B5EF4-FFF2-40B4-BE49-F238E27FC236}">
                    <a16:creationId xmlns:a16="http://schemas.microsoft.com/office/drawing/2014/main" id="{D944ED0B-6576-9E42-A309-0DE2077C5ED3}"/>
                  </a:ext>
                </a:extLst>
              </p:cNvPr>
              <p:cNvSpPr>
                <a:spLocks noRot="1" noChangeAspect="1" noMove="1" noResize="1" noEditPoints="1" noAdjustHandles="1" noChangeArrowheads="1" noChangeShapeType="1" noTextEdit="1"/>
              </p:cNvSpPr>
              <p:nvPr/>
            </p:nvSpPr>
            <p:spPr>
              <a:xfrm>
                <a:off x="5985892" y="1134639"/>
                <a:ext cx="866520" cy="400110"/>
              </a:xfrm>
              <a:prstGeom prst="rect">
                <a:avLst/>
              </a:prstGeom>
              <a:blipFill>
                <a:blip r:embed="rId8"/>
                <a:stretch>
                  <a:fillRect l="-5714" t="-606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632D3574-92A1-8E46-AD3F-4A3DE9C79EFA}"/>
                  </a:ext>
                </a:extLst>
              </p:cNvPr>
              <p:cNvSpPr/>
              <p:nvPr/>
            </p:nvSpPr>
            <p:spPr>
              <a:xfrm>
                <a:off x="4522440" y="5070655"/>
                <a:ext cx="4123693"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CH" sz="2000" i="1">
                              <a:latin typeface="Cambria Math" panose="02040503050406030204" pitchFamily="18" charset="0"/>
                              <a:ea typeface="Cambria Math" charset="0"/>
                              <a:cs typeface="Cambria Math" charset="0"/>
                            </a:rPr>
                          </m:ctrlPr>
                        </m:sSubPr>
                        <m:e>
                          <m:r>
                            <a:rPr lang="fr-CH" sz="2000" i="1">
                              <a:latin typeface="Cambria Math" charset="0"/>
                              <a:ea typeface="Cambria Math" charset="0"/>
                              <a:cs typeface="Cambria Math" charset="0"/>
                            </a:rPr>
                            <m:t>𝑁</m:t>
                          </m:r>
                        </m:e>
                        <m:sub>
                          <m:r>
                            <a:rPr lang="fr-CH" sz="2000" i="1">
                              <a:latin typeface="Cambria Math" charset="0"/>
                              <a:ea typeface="Cambria Math" charset="0"/>
                              <a:cs typeface="Cambria Math" charset="0"/>
                            </a:rPr>
                            <m:t>𝑈</m:t>
                          </m:r>
                        </m:sub>
                      </m:sSub>
                      <m:r>
                        <m:rPr>
                          <m:brk m:alnAt="7"/>
                        </m:rPr>
                        <a:rPr lang="fr-CH" sz="2000" i="1">
                          <a:latin typeface="Cambria Math" charset="0"/>
                          <a:ea typeface="Cambria Math" charset="0"/>
                          <a:cs typeface="Cambria Math" charset="0"/>
                        </a:rPr>
                        <m:t>(</m:t>
                      </m:r>
                      <m:r>
                        <a:rPr lang="fr-CH" sz="2000" i="1">
                          <a:latin typeface="Cambria Math" charset="0"/>
                          <a:ea typeface="Cambria Math" charset="0"/>
                          <a:cs typeface="Cambria Math" charset="0"/>
                        </a:rPr>
                        <m:t>𝑥</m:t>
                      </m:r>
                      <m:r>
                        <a:rPr lang="fr-CH" sz="2000" i="1">
                          <a:latin typeface="Cambria Math" charset="0"/>
                          <a:ea typeface="Cambria Math" charset="0"/>
                          <a:cs typeface="Cambria Math" charset="0"/>
                        </a:rPr>
                        <m:t>)</m:t>
                      </m:r>
                    </m:oMath>
                  </m:oMathPara>
                </a14:m>
                <a:endParaRPr lang="en-GB" sz="2000" i="1" dirty="0">
                  <a:solidFill>
                    <a:srgbClr val="000000"/>
                  </a:solidFill>
                </a:endParaRPr>
              </a:p>
              <a:p>
                <a:r>
                  <a:rPr lang="en-GB" sz="2000" dirty="0">
                    <a:solidFill>
                      <a:srgbClr val="000000"/>
                    </a:solidFill>
                  </a:rPr>
                  <a:t>Rated the same items as </a:t>
                </a:r>
                <a14:m>
                  <m:oMath xmlns:m="http://schemas.openxmlformats.org/officeDocument/2006/math">
                    <m:r>
                      <a:rPr lang="fr-CH" sz="2000" i="1">
                        <a:latin typeface="Cambria Math" charset="0"/>
                        <a:ea typeface="Cambria Math" charset="0"/>
                        <a:cs typeface="Cambria Math" charset="0"/>
                      </a:rPr>
                      <m:t>𝑥</m:t>
                    </m:r>
                  </m:oMath>
                </a14:m>
                <a:r>
                  <a:rPr lang="en-GB" sz="2000" dirty="0">
                    <a:solidFill>
                      <a:srgbClr val="000000"/>
                    </a:solidFill>
                  </a:rPr>
                  <a:t> </a:t>
                </a:r>
                <a:r>
                  <a:rPr lang="en-GB" sz="2000" u="sng" dirty="0">
                    <a:solidFill>
                      <a:srgbClr val="000000"/>
                    </a:solidFill>
                  </a:rPr>
                  <a:t>and</a:t>
                </a:r>
                <a:r>
                  <a:rPr lang="en-GB" sz="2000" dirty="0">
                    <a:solidFill>
                      <a:srgbClr val="000000"/>
                    </a:solidFill>
                  </a:rPr>
                  <a:t> item </a:t>
                </a:r>
                <a14:m>
                  <m:oMath xmlns:m="http://schemas.openxmlformats.org/officeDocument/2006/math">
                    <m:r>
                      <a:rPr lang="fr-CH" sz="2000" i="1">
                        <a:latin typeface="Cambria Math" panose="02040503050406030204" pitchFamily="18" charset="0"/>
                      </a:rPr>
                      <m:t>𝑖</m:t>
                    </m:r>
                  </m:oMath>
                </a14:m>
                <a:r>
                  <a:rPr lang="en-GB" sz="2000" dirty="0">
                    <a:solidFill>
                      <a:srgbClr val="000000"/>
                    </a:solidFill>
                  </a:rPr>
                  <a:t> </a:t>
                </a:r>
                <a:endParaRPr lang="en-US" sz="2000">
                  <a:solidFill>
                    <a:srgbClr val="000000"/>
                  </a:solidFill>
                </a:endParaRPr>
              </a:p>
            </p:txBody>
          </p:sp>
        </mc:Choice>
        <mc:Fallback xmlns="">
          <p:sp>
            <p:nvSpPr>
              <p:cNvPr id="13" name="Rectangle 12">
                <a:extLst>
                  <a:ext uri="{FF2B5EF4-FFF2-40B4-BE49-F238E27FC236}">
                    <a16:creationId xmlns:a16="http://schemas.microsoft.com/office/drawing/2014/main" id="{632D3574-92A1-8E46-AD3F-4A3DE9C79EFA}"/>
                  </a:ext>
                </a:extLst>
              </p:cNvPr>
              <p:cNvSpPr>
                <a:spLocks noRot="1" noChangeAspect="1" noMove="1" noResize="1" noEditPoints="1" noAdjustHandles="1" noChangeArrowheads="1" noChangeShapeType="1" noTextEdit="1"/>
              </p:cNvSpPr>
              <p:nvPr/>
            </p:nvSpPr>
            <p:spPr>
              <a:xfrm>
                <a:off x="4522440" y="5070655"/>
                <a:ext cx="4123693" cy="707886"/>
              </a:xfrm>
              <a:prstGeom prst="rect">
                <a:avLst/>
              </a:prstGeom>
              <a:blipFill>
                <a:blip r:embed="rId9"/>
                <a:stretch>
                  <a:fillRect l="-920" b="-14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F7B42407-7337-8E44-B97F-D1EB71CF8011}"/>
                  </a:ext>
                </a:extLst>
              </p:cNvPr>
              <p:cNvSpPr/>
              <p:nvPr/>
            </p:nvSpPr>
            <p:spPr>
              <a:xfrm>
                <a:off x="3875268" y="1596343"/>
                <a:ext cx="1005853" cy="461665"/>
              </a:xfrm>
              <a:prstGeom prst="rect">
                <a:avLst/>
              </a:prstGeom>
            </p:spPr>
            <p:txBody>
              <a:bodyPr wrap="none">
                <a:spAutoFit/>
              </a:bodyPr>
              <a:lstStyle/>
              <a:p>
                <a14:m>
                  <m:oMath xmlns:m="http://schemas.openxmlformats.org/officeDocument/2006/math">
                    <m:sSub>
                      <m:sSubPr>
                        <m:ctrlPr>
                          <a:rPr lang="en-US" sz="2400" i="1">
                            <a:latin typeface="Cambria Math" panose="02040503050406030204" pitchFamily="18" charset="0"/>
                          </a:rPr>
                        </m:ctrlPr>
                      </m:sSubPr>
                      <m:e>
                        <m:r>
                          <a:rPr lang="fr-CH" sz="2400" i="1">
                            <a:latin typeface="Cambria Math" charset="0"/>
                          </a:rPr>
                          <m:t>𝑟</m:t>
                        </m:r>
                      </m:e>
                      <m:sub>
                        <m:r>
                          <a:rPr lang="fr-CH" sz="2400" i="1">
                            <a:latin typeface="Cambria Math" charset="0"/>
                          </a:rPr>
                          <m:t>𝑥</m:t>
                        </m:r>
                      </m:sub>
                    </m:sSub>
                    <m:d>
                      <m:dPr>
                        <m:ctrlPr>
                          <a:rPr lang="fr-CH" sz="2400" i="1">
                            <a:latin typeface="Cambria Math" panose="02040503050406030204" pitchFamily="18" charset="0"/>
                          </a:rPr>
                        </m:ctrlPr>
                      </m:dPr>
                      <m:e>
                        <m:r>
                          <a:rPr lang="fr-CH" sz="2400" i="1">
                            <a:latin typeface="Cambria Math" panose="02040503050406030204" pitchFamily="18" charset="0"/>
                          </a:rPr>
                          <m:t>𝑖</m:t>
                        </m:r>
                      </m:e>
                    </m:d>
                  </m:oMath>
                </a14:m>
                <a:r>
                  <a:rPr lang="en-GB" sz="2400" dirty="0">
                    <a:solidFill>
                      <a:srgbClr val="000000"/>
                    </a:solidFill>
                  </a:rPr>
                  <a:t> ?</a:t>
                </a:r>
                <a:endParaRPr lang="en-US" sz="2400"/>
              </a:p>
            </p:txBody>
          </p:sp>
        </mc:Choice>
        <mc:Fallback xmlns="">
          <p:sp>
            <p:nvSpPr>
              <p:cNvPr id="14" name="Rectangle 13">
                <a:extLst>
                  <a:ext uri="{FF2B5EF4-FFF2-40B4-BE49-F238E27FC236}">
                    <a16:creationId xmlns:a16="http://schemas.microsoft.com/office/drawing/2014/main" id="{F7B42407-7337-8E44-B97F-D1EB71CF8011}"/>
                  </a:ext>
                </a:extLst>
              </p:cNvPr>
              <p:cNvSpPr>
                <a:spLocks noRot="1" noChangeAspect="1" noMove="1" noResize="1" noEditPoints="1" noAdjustHandles="1" noChangeArrowheads="1" noChangeShapeType="1" noTextEdit="1"/>
              </p:cNvSpPr>
              <p:nvPr/>
            </p:nvSpPr>
            <p:spPr>
              <a:xfrm>
                <a:off x="3875268" y="1596343"/>
                <a:ext cx="1005853" cy="461665"/>
              </a:xfrm>
              <a:prstGeom prst="rect">
                <a:avLst/>
              </a:prstGeom>
              <a:blipFill>
                <a:blip r:embed="rId10"/>
                <a:stretch>
                  <a:fillRect t="-8108" r="-8750" b="-27027"/>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A0A958F9-ED1F-3347-8AF0-0B94FA123CAF}"/>
              </a:ext>
            </a:extLst>
          </p:cNvPr>
          <p:cNvCxnSpPr>
            <a:cxnSpLocks/>
          </p:cNvCxnSpPr>
          <p:nvPr/>
        </p:nvCxnSpPr>
        <p:spPr bwMode="auto">
          <a:xfrm>
            <a:off x="2499506" y="2789368"/>
            <a:ext cx="0" cy="70299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B1A12ECC-4F88-624B-87DC-3CFCB3858939}"/>
                  </a:ext>
                </a:extLst>
              </p:cNvPr>
              <p:cNvSpPr/>
              <p:nvPr/>
            </p:nvSpPr>
            <p:spPr>
              <a:xfrm>
                <a:off x="1525335" y="4944651"/>
                <a:ext cx="2454262" cy="400110"/>
              </a:xfrm>
              <a:prstGeom prst="rect">
                <a:avLst/>
              </a:prstGeom>
            </p:spPr>
            <p:txBody>
              <a:bodyPr wrap="none">
                <a:spAutoFit/>
              </a:bodyPr>
              <a:lstStyle/>
              <a:p>
                <a:r>
                  <a:rPr lang="en-GB" sz="2000" dirty="0">
                    <a:solidFill>
                      <a:srgbClr val="000000"/>
                    </a:solidFill>
                  </a:rPr>
                  <a:t>Items rated by user </a:t>
                </a:r>
                <a14:m>
                  <m:oMath xmlns:m="http://schemas.openxmlformats.org/officeDocument/2006/math">
                    <m:r>
                      <a:rPr lang="fr-CH" sz="2000" i="1">
                        <a:latin typeface="Cambria Math" charset="0"/>
                        <a:ea typeface="Cambria Math" charset="0"/>
                        <a:cs typeface="Cambria Math" charset="0"/>
                      </a:rPr>
                      <m:t>𝑥</m:t>
                    </m:r>
                  </m:oMath>
                </a14:m>
                <a:r>
                  <a:rPr lang="en-GB" sz="2000" dirty="0">
                    <a:solidFill>
                      <a:srgbClr val="000000"/>
                    </a:solidFill>
                  </a:rPr>
                  <a:t> </a:t>
                </a:r>
                <a:endParaRPr lang="en-US" sz="2000"/>
              </a:p>
            </p:txBody>
          </p:sp>
        </mc:Choice>
        <mc:Fallback xmlns="">
          <p:sp>
            <p:nvSpPr>
              <p:cNvPr id="17" name="Rectangle 16">
                <a:extLst>
                  <a:ext uri="{FF2B5EF4-FFF2-40B4-BE49-F238E27FC236}">
                    <a16:creationId xmlns:a16="http://schemas.microsoft.com/office/drawing/2014/main" id="{B1A12ECC-4F88-624B-87DC-3CFCB3858939}"/>
                  </a:ext>
                </a:extLst>
              </p:cNvPr>
              <p:cNvSpPr>
                <a:spLocks noRot="1" noChangeAspect="1" noMove="1" noResize="1" noEditPoints="1" noAdjustHandles="1" noChangeArrowheads="1" noChangeShapeType="1" noTextEdit="1"/>
              </p:cNvSpPr>
              <p:nvPr/>
            </p:nvSpPr>
            <p:spPr>
              <a:xfrm>
                <a:off x="1525335" y="4944651"/>
                <a:ext cx="2454262" cy="400110"/>
              </a:xfrm>
              <a:prstGeom prst="rect">
                <a:avLst/>
              </a:prstGeom>
              <a:blipFill>
                <a:blip r:embed="rId11"/>
                <a:stretch>
                  <a:fillRect l="-2073" t="-6061" b="-24242"/>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8819189B-9547-4445-856B-CD8994E2266D}"/>
              </a:ext>
            </a:extLst>
          </p:cNvPr>
          <p:cNvCxnSpPr>
            <a:cxnSpLocks/>
          </p:cNvCxnSpPr>
          <p:nvPr/>
        </p:nvCxnSpPr>
        <p:spPr bwMode="auto">
          <a:xfrm flipH="1">
            <a:off x="3707904" y="4148924"/>
            <a:ext cx="180020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0" name="Straight Arrow Connector 19">
            <a:extLst>
              <a:ext uri="{FF2B5EF4-FFF2-40B4-BE49-F238E27FC236}">
                <a16:creationId xmlns:a16="http://schemas.microsoft.com/office/drawing/2014/main" id="{021268D8-3ED3-9440-8125-1ACB94F39E98}"/>
              </a:ext>
            </a:extLst>
          </p:cNvPr>
          <p:cNvCxnSpPr>
            <a:cxnSpLocks/>
          </p:cNvCxnSpPr>
          <p:nvPr/>
        </p:nvCxnSpPr>
        <p:spPr bwMode="auto">
          <a:xfrm flipH="1" flipV="1">
            <a:off x="6306177" y="2633783"/>
            <a:ext cx="3699" cy="50708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D148A15-E601-DA4E-B5CC-38BB25797A63}"/>
                  </a:ext>
                </a:extLst>
              </p:cNvPr>
              <p:cNvSpPr txBox="1"/>
              <p:nvPr/>
            </p:nvSpPr>
            <p:spPr>
              <a:xfrm>
                <a:off x="493786" y="5884034"/>
                <a:ext cx="7730963" cy="707886"/>
              </a:xfrm>
              <a:prstGeom prst="rect">
                <a:avLst/>
              </a:prstGeom>
              <a:noFill/>
            </p:spPr>
            <p:txBody>
              <a:bodyPr wrap="none" rtlCol="0">
                <a:spAutoFit/>
              </a:bodyPr>
              <a:lstStyle/>
              <a:p>
                <a:r>
                  <a:rPr lang="en-US" sz="2000"/>
                  <a:t>Are all users in </a:t>
                </a:r>
                <a14:m>
                  <m:oMath xmlns:m="http://schemas.openxmlformats.org/officeDocument/2006/math">
                    <m:sSub>
                      <m:sSubPr>
                        <m:ctrlPr>
                          <a:rPr lang="fr-CH" sz="2000" i="1">
                            <a:latin typeface="Cambria Math" panose="02040503050406030204" pitchFamily="18" charset="0"/>
                            <a:ea typeface="Cambria Math" charset="0"/>
                            <a:cs typeface="Cambria Math" charset="0"/>
                          </a:rPr>
                        </m:ctrlPr>
                      </m:sSubPr>
                      <m:e>
                        <m:r>
                          <a:rPr lang="fr-CH" sz="2000" i="1">
                            <a:latin typeface="Cambria Math" charset="0"/>
                            <a:ea typeface="Cambria Math" charset="0"/>
                            <a:cs typeface="Cambria Math" charset="0"/>
                          </a:rPr>
                          <m:t>𝑁</m:t>
                        </m:r>
                      </m:e>
                      <m:sub>
                        <m:r>
                          <a:rPr lang="fr-CH" sz="2000" i="1">
                            <a:latin typeface="Cambria Math" charset="0"/>
                            <a:ea typeface="Cambria Math" charset="0"/>
                            <a:cs typeface="Cambria Math" charset="0"/>
                          </a:rPr>
                          <m:t>𝑈</m:t>
                        </m:r>
                      </m:sub>
                    </m:sSub>
                    <m:r>
                      <m:rPr>
                        <m:brk m:alnAt="7"/>
                      </m:rPr>
                      <a:rPr lang="fr-CH" sz="2000" i="1">
                        <a:latin typeface="Cambria Math" charset="0"/>
                        <a:ea typeface="Cambria Math" charset="0"/>
                        <a:cs typeface="Cambria Math" charset="0"/>
                      </a:rPr>
                      <m:t>(</m:t>
                    </m:r>
                    <m:r>
                      <a:rPr lang="fr-CH" sz="2000" i="1">
                        <a:latin typeface="Cambria Math" charset="0"/>
                        <a:ea typeface="Cambria Math" charset="0"/>
                        <a:cs typeface="Cambria Math" charset="0"/>
                      </a:rPr>
                      <m:t>𝑥</m:t>
                    </m:r>
                    <m:r>
                      <a:rPr lang="fr-CH" sz="2000" i="1">
                        <a:latin typeface="Cambria Math" charset="0"/>
                        <a:ea typeface="Cambria Math" charset="0"/>
                        <a:cs typeface="Cambria Math" charset="0"/>
                      </a:rPr>
                      <m:t>)</m:t>
                    </m:r>
                  </m:oMath>
                </a14:m>
                <a:r>
                  <a:rPr lang="en-US" sz="2000"/>
                  <a:t> the same or are some more relevant than others? </a:t>
                </a:r>
              </a:p>
              <a:p>
                <a:r>
                  <a:rPr lang="en-US" sz="2000"/>
                  <a:t>➔ similarity between users </a:t>
                </a:r>
              </a:p>
            </p:txBody>
          </p:sp>
        </mc:Choice>
        <mc:Fallback xmlns="">
          <p:sp>
            <p:nvSpPr>
              <p:cNvPr id="24" name="TextBox 23">
                <a:extLst>
                  <a:ext uri="{FF2B5EF4-FFF2-40B4-BE49-F238E27FC236}">
                    <a16:creationId xmlns:a16="http://schemas.microsoft.com/office/drawing/2014/main" id="{2D148A15-E601-DA4E-B5CC-38BB25797A63}"/>
                  </a:ext>
                </a:extLst>
              </p:cNvPr>
              <p:cNvSpPr txBox="1">
                <a:spLocks noRot="1" noChangeAspect="1" noMove="1" noResize="1" noEditPoints="1" noAdjustHandles="1" noChangeArrowheads="1" noChangeShapeType="1" noTextEdit="1"/>
              </p:cNvSpPr>
              <p:nvPr/>
            </p:nvSpPr>
            <p:spPr>
              <a:xfrm>
                <a:off x="493786" y="5884034"/>
                <a:ext cx="7730963" cy="707886"/>
              </a:xfrm>
              <a:prstGeom prst="rect">
                <a:avLst/>
              </a:prstGeom>
              <a:blipFill>
                <a:blip r:embed="rId12"/>
                <a:stretch>
                  <a:fillRect l="-328" t="-3509" r="-164" b="-14035"/>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770670A4-CCD9-D945-A861-DEC6A30E1460}"/>
              </a:ext>
            </a:extLst>
          </p:cNvPr>
          <p:cNvSpPr/>
          <p:nvPr/>
        </p:nvSpPr>
        <p:spPr>
          <a:xfrm>
            <a:off x="6605804" y="2717985"/>
            <a:ext cx="2561022" cy="400110"/>
          </a:xfrm>
          <a:prstGeom prst="rect">
            <a:avLst/>
          </a:prstGeom>
        </p:spPr>
        <p:txBody>
          <a:bodyPr wrap="none">
            <a:spAutoFit/>
          </a:bodyPr>
          <a:lstStyle/>
          <a:p>
            <a:r>
              <a:rPr lang="fr-CH" sz="2000" dirty="0">
                <a:solidFill>
                  <a:srgbClr val="000000"/>
                </a:solidFill>
              </a:rPr>
              <a:t>Aggregate their ratings</a:t>
            </a:r>
            <a:endParaRPr lang="en-US" sz="2000"/>
          </a:p>
        </p:txBody>
      </p:sp>
    </p:spTree>
    <p:extLst>
      <p:ext uri="{BB962C8B-B14F-4D97-AF65-F5344CB8AC3E}">
        <p14:creationId xmlns:p14="http://schemas.microsoft.com/office/powerpoint/2010/main" val="1780778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Similarity Between Users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sz="2800" dirty="0">
                    <a:solidFill>
                      <a:srgbClr val="000000"/>
                    </a:solidFill>
                  </a:rPr>
                  <a:t>Pearson correlation coefficient</a:t>
                </a:r>
              </a:p>
              <a:p>
                <a:endParaRPr lang="en-GB" sz="2800" b="1" dirty="0">
                  <a:solidFill>
                    <a:srgbClr val="000000"/>
                  </a:solidFill>
                </a:endParaRPr>
              </a:p>
              <a:p>
                <a:endParaRPr lang="en-GB" sz="2800" b="1" dirty="0">
                  <a:solidFill>
                    <a:srgbClr val="000000"/>
                  </a:solidFill>
                </a:endParaRPr>
              </a:p>
              <a:p>
                <a:endParaRPr lang="en-GB" sz="2800" b="1" dirty="0">
                  <a:solidFill>
                    <a:srgbClr val="000000"/>
                  </a:solidFill>
                </a:endParaRPr>
              </a:p>
              <a:p>
                <a:endParaRPr lang="en-GB" sz="2800" b="1" dirty="0">
                  <a:solidFill>
                    <a:srgbClr val="000000"/>
                  </a:solidFill>
                </a:endParaRPr>
              </a:p>
              <a:p>
                <a:r>
                  <a:rPr lang="en-GB" sz="2800" dirty="0">
                    <a:solidFill>
                      <a:srgbClr val="000000"/>
                    </a:solidFill>
                  </a:rPr>
                  <a:t>Cosine Similarity</a:t>
                </a:r>
              </a:p>
              <a:p>
                <a:endParaRPr lang="en-GB" sz="2400" dirty="0">
                  <a:solidFill>
                    <a:srgbClr val="000000"/>
                  </a:solidFill>
                </a:endParaRPr>
              </a:p>
              <a:p>
                <a:pPr marL="457200" lvl="1" indent="0">
                  <a:buNone/>
                </a:pPr>
                <a14:m>
                  <m:oMath xmlns:m="http://schemas.openxmlformats.org/officeDocument/2006/math">
                    <m:r>
                      <a:rPr lang="fr-CH" sz="2000" i="1">
                        <a:latin typeface="Cambria Math" charset="0"/>
                        <a:ea typeface="Cambria Math" charset="0"/>
                        <a:cs typeface="Cambria Math" charset="0"/>
                      </a:rPr>
                      <m:t>𝑥</m:t>
                    </m:r>
                  </m:oMath>
                </a14:m>
                <a:r>
                  <a:rPr lang="en-GB" sz="2000" dirty="0">
                    <a:solidFill>
                      <a:srgbClr val="000000"/>
                    </a:solidFill>
                  </a:rPr>
                  <a:t>, </a:t>
                </a:r>
                <a14:m>
                  <m:oMath xmlns:m="http://schemas.openxmlformats.org/officeDocument/2006/math">
                    <m:r>
                      <a:rPr lang="fr-CH" sz="2000" b="0" i="1" smtClean="0">
                        <a:latin typeface="Cambria Math" panose="02040503050406030204" pitchFamily="18" charset="0"/>
                        <a:ea typeface="Cambria Math" charset="0"/>
                        <a:cs typeface="Cambria Math" charset="0"/>
                      </a:rPr>
                      <m:t>𝑦</m:t>
                    </m:r>
                  </m:oMath>
                </a14:m>
                <a:r>
                  <a:rPr lang="en-GB" sz="2000" dirty="0">
                    <a:solidFill>
                      <a:srgbClr val="000000"/>
                    </a:solidFill>
                  </a:rPr>
                  <a:t>: users</a:t>
                </a:r>
              </a:p>
              <a:p>
                <a:pPr marL="457200" lvl="1" indent="0">
                  <a:buNone/>
                </a:pPr>
                <a14:m>
                  <m:oMath xmlns:m="http://schemas.openxmlformats.org/officeDocument/2006/math">
                    <m:r>
                      <a:rPr lang="fr-CH" sz="2000" i="1">
                        <a:latin typeface="Cambria Math" charset="0"/>
                        <a:ea typeface="Cambria Math" charset="0"/>
                        <a:cs typeface="Cambria Math" charset="0"/>
                      </a:rPr>
                      <m:t>𝑁</m:t>
                    </m:r>
                  </m:oMath>
                </a14:m>
                <a:r>
                  <a:rPr lang="en-GB" sz="2000" dirty="0">
                    <a:solidFill>
                      <a:srgbClr val="000000"/>
                    </a:solidFill>
                  </a:rPr>
                  <a:t> : number of items </a:t>
                </a:r>
                <a14:m>
                  <m:oMath xmlns:m="http://schemas.openxmlformats.org/officeDocument/2006/math">
                    <m:r>
                      <a:rPr lang="fr-CH" sz="2000" i="1">
                        <a:latin typeface="Cambria Math" panose="02040503050406030204" pitchFamily="18" charset="0"/>
                      </a:rPr>
                      <m:t>𝑖</m:t>
                    </m:r>
                  </m:oMath>
                </a14:m>
                <a:r>
                  <a:rPr lang="en-GB" sz="2000" dirty="0">
                    <a:solidFill>
                      <a:srgbClr val="000000"/>
                    </a:solidFill>
                  </a:rPr>
                  <a:t> rated by </a:t>
                </a:r>
                <a:r>
                  <a:rPr lang="en-GB" sz="2000" u="sng" dirty="0">
                    <a:solidFill>
                      <a:srgbClr val="000000"/>
                    </a:solidFill>
                  </a:rPr>
                  <a:t>both</a:t>
                </a:r>
                <a:r>
                  <a:rPr lang="en-GB" sz="2000" dirty="0">
                    <a:solidFill>
                      <a:srgbClr val="000000"/>
                    </a:solidFill>
                  </a:rPr>
                  <a:t> </a:t>
                </a:r>
                <a14:m>
                  <m:oMath xmlns:m="http://schemas.openxmlformats.org/officeDocument/2006/math">
                    <m:r>
                      <a:rPr lang="fr-CH" sz="2000" i="1">
                        <a:latin typeface="Cambria Math" charset="0"/>
                        <a:ea typeface="Cambria Math" charset="0"/>
                        <a:cs typeface="Cambria Math" charset="0"/>
                      </a:rPr>
                      <m:t>𝑥</m:t>
                    </m:r>
                  </m:oMath>
                </a14:m>
                <a:r>
                  <a:rPr lang="en-GB" sz="2000" dirty="0">
                    <a:solidFill>
                      <a:srgbClr val="000000"/>
                    </a:solidFill>
                  </a:rPr>
                  <a:t> and </a:t>
                </a:r>
                <a14:m>
                  <m:oMath xmlns:m="http://schemas.openxmlformats.org/officeDocument/2006/math">
                    <m:r>
                      <a:rPr lang="fr-CH" sz="2000" i="1">
                        <a:latin typeface="Cambria Math" panose="02040503050406030204" pitchFamily="18" charset="0"/>
                        <a:ea typeface="Cambria Math" charset="0"/>
                        <a:cs typeface="Cambria Math" charset="0"/>
                      </a:rPr>
                      <m:t>𝑦</m:t>
                    </m:r>
                  </m:oMath>
                </a14:m>
                <a:endParaRPr lang="en-GB" sz="2000" dirty="0">
                  <a:solidFill>
                    <a:srgbClr val="000000"/>
                  </a:solidFill>
                </a:endParaRPr>
              </a:p>
              <a:p>
                <a:pPr marL="457200" lvl="1" indent="0">
                  <a:buNone/>
                </a:pPr>
                <a14:m>
                  <m:oMath xmlns:m="http://schemas.openxmlformats.org/officeDocument/2006/math">
                    <m:sSub>
                      <m:sSubPr>
                        <m:ctrlPr>
                          <a:rPr lang="en-US" sz="2000" i="1">
                            <a:latin typeface="Cambria Math" panose="02040503050406030204" pitchFamily="18" charset="0"/>
                          </a:rPr>
                        </m:ctrlPr>
                      </m:sSubPr>
                      <m:e>
                        <m:r>
                          <a:rPr lang="fr-CH" sz="2000" i="1">
                            <a:latin typeface="Cambria Math" charset="0"/>
                          </a:rPr>
                          <m:t>𝑟</m:t>
                        </m:r>
                      </m:e>
                      <m:sub>
                        <m:r>
                          <a:rPr lang="fr-CH" sz="2000" i="1">
                            <a:latin typeface="Cambria Math" charset="0"/>
                          </a:rPr>
                          <m:t>𝑥</m:t>
                        </m:r>
                      </m:sub>
                    </m:sSub>
                    <m:d>
                      <m:dPr>
                        <m:ctrlPr>
                          <a:rPr lang="fr-CH" sz="2000" i="1">
                            <a:latin typeface="Cambria Math" panose="02040503050406030204" pitchFamily="18" charset="0"/>
                          </a:rPr>
                        </m:ctrlPr>
                      </m:dPr>
                      <m:e>
                        <m:r>
                          <a:rPr lang="fr-CH" sz="2000" b="0" i="1" smtClean="0">
                            <a:latin typeface="Cambria Math" panose="02040503050406030204" pitchFamily="18" charset="0"/>
                          </a:rPr>
                          <m:t>𝑖</m:t>
                        </m:r>
                      </m:e>
                    </m:d>
                    <m:r>
                      <a:rPr lang="fr-CH" sz="2000" i="1">
                        <a:latin typeface="Cambria Math" panose="02040503050406030204" pitchFamily="18" charset="0"/>
                      </a:rPr>
                      <m:t> </m:t>
                    </m:r>
                  </m:oMath>
                </a14:m>
                <a:r>
                  <a:rPr lang="en-GB" sz="2000" dirty="0">
                    <a:solidFill>
                      <a:srgbClr val="000000"/>
                    </a:solidFill>
                  </a:rPr>
                  <a:t>: rating of user </a:t>
                </a:r>
                <a14:m>
                  <m:oMath xmlns:m="http://schemas.openxmlformats.org/officeDocument/2006/math">
                    <m:r>
                      <a:rPr lang="fr-CH" sz="2000" i="1">
                        <a:latin typeface="Cambria Math" charset="0"/>
                        <a:ea typeface="Cambria Math" charset="0"/>
                        <a:cs typeface="Cambria Math" charset="0"/>
                      </a:rPr>
                      <m:t>𝑥</m:t>
                    </m:r>
                  </m:oMath>
                </a14:m>
                <a:r>
                  <a:rPr lang="en-GB" sz="2000" dirty="0">
                    <a:solidFill>
                      <a:srgbClr val="000000"/>
                    </a:solidFill>
                  </a:rPr>
                  <a:t> of item </a:t>
                </a:r>
                <a14:m>
                  <m:oMath xmlns:m="http://schemas.openxmlformats.org/officeDocument/2006/math">
                    <m:r>
                      <a:rPr lang="fr-CH" sz="2000" i="1">
                        <a:latin typeface="Cambria Math" panose="02040503050406030204" pitchFamily="18" charset="0"/>
                      </a:rPr>
                      <m:t>𝑖</m:t>
                    </m:r>
                  </m:oMath>
                </a14:m>
                <a:endParaRPr lang="en-GB" sz="2000" dirty="0">
                  <a:solidFill>
                    <a:srgbClr val="000000"/>
                  </a:solidFill>
                </a:endParaRPr>
              </a:p>
              <a:p>
                <a:pPr marL="457200" lvl="1" indent="0">
                  <a:buNone/>
                </a:pPr>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fr-CH" sz="2000" b="0" i="1">
                                <a:latin typeface="Cambria Math" panose="02040503050406030204" pitchFamily="18" charset="0"/>
                              </a:rPr>
                              <m:t>𝑟</m:t>
                            </m:r>
                          </m:e>
                        </m:acc>
                      </m:e>
                      <m:sub>
                        <m:r>
                          <a:rPr lang="fr-CH" sz="2000" i="1">
                            <a:latin typeface="Cambria Math" charset="0"/>
                          </a:rPr>
                          <m:t>𝑥</m:t>
                        </m:r>
                      </m:sub>
                    </m:sSub>
                    <m:r>
                      <a:rPr lang="fr-CH" sz="2000" i="1">
                        <a:latin typeface="Cambria Math" panose="02040503050406030204" pitchFamily="18" charset="0"/>
                      </a:rPr>
                      <m:t> </m:t>
                    </m:r>
                  </m:oMath>
                </a14:m>
                <a:r>
                  <a:rPr lang="en-GB" sz="2000" dirty="0">
                    <a:solidFill>
                      <a:srgbClr val="000000"/>
                    </a:solidFill>
                  </a:rPr>
                  <a:t>: average ratings of user </a:t>
                </a:r>
                <a14:m>
                  <m:oMath xmlns:m="http://schemas.openxmlformats.org/officeDocument/2006/math">
                    <m:r>
                      <a:rPr lang="fr-CH" sz="2000" i="1">
                        <a:latin typeface="Cambria Math" charset="0"/>
                        <a:ea typeface="Cambria Math" charset="0"/>
                        <a:cs typeface="Cambria Math" charset="0"/>
                      </a:rPr>
                      <m:t>𝑥</m:t>
                    </m:r>
                  </m:oMath>
                </a14:m>
                <a:endParaRPr lang="en-GB" sz="2000" dirty="0">
                  <a:solidFill>
                    <a:srgbClr val="00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374" t="-1259" b="-1008"/>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graphicFrame>
        <p:nvGraphicFramePr>
          <p:cNvPr id="5" name="Object 4"/>
          <p:cNvGraphicFramePr>
            <a:graphicFrameLocks noChangeAspect="1"/>
          </p:cNvGraphicFramePr>
          <p:nvPr>
            <p:extLst/>
          </p:nvPr>
        </p:nvGraphicFramePr>
        <p:xfrm>
          <a:off x="3707904" y="1772816"/>
          <a:ext cx="4868862" cy="1765300"/>
        </p:xfrm>
        <a:graphic>
          <a:graphicData uri="http://schemas.openxmlformats.org/presentationml/2006/ole">
            <mc:AlternateContent xmlns:mc="http://schemas.openxmlformats.org/markup-compatibility/2006">
              <mc:Choice xmlns:v="urn:schemas-microsoft-com:vml" Requires="v">
                <p:oleObj spid="_x0000_s568541" name="Equation" r:id="rId5" imgW="2590800" imgH="939800" progId="Equation.3">
                  <p:embed/>
                </p:oleObj>
              </mc:Choice>
              <mc:Fallback>
                <p:oleObj name="Equation" r:id="rId5" imgW="2590800" imgH="939800" progId="Equation.3">
                  <p:embed/>
                  <p:pic>
                    <p:nvPicPr>
                      <p:cNvPr id="5" name="Object 4"/>
                      <p:cNvPicPr/>
                      <p:nvPr/>
                    </p:nvPicPr>
                    <p:blipFill>
                      <a:blip r:embed="rId6"/>
                      <a:stretch>
                        <a:fillRect/>
                      </a:stretch>
                    </p:blipFill>
                    <p:spPr>
                      <a:xfrm>
                        <a:off x="3707904" y="1772816"/>
                        <a:ext cx="4868862" cy="1765300"/>
                      </a:xfrm>
                      <a:prstGeom prst="rect">
                        <a:avLst/>
                      </a:prstGeom>
                    </p:spPr>
                  </p:pic>
                </p:oleObj>
              </mc:Fallback>
            </mc:AlternateContent>
          </a:graphicData>
        </a:graphic>
      </p:graphicFrame>
      <p:graphicFrame>
        <p:nvGraphicFramePr>
          <p:cNvPr id="8" name="Object 7"/>
          <p:cNvGraphicFramePr>
            <a:graphicFrameLocks noChangeAspect="1"/>
          </p:cNvGraphicFramePr>
          <p:nvPr>
            <p:extLst/>
          </p:nvPr>
        </p:nvGraphicFramePr>
        <p:xfrm>
          <a:off x="3707904" y="3560707"/>
          <a:ext cx="4652962" cy="1765300"/>
        </p:xfrm>
        <a:graphic>
          <a:graphicData uri="http://schemas.openxmlformats.org/presentationml/2006/ole">
            <mc:AlternateContent xmlns:mc="http://schemas.openxmlformats.org/markup-compatibility/2006">
              <mc:Choice xmlns:v="urn:schemas-microsoft-com:vml" Requires="v">
                <p:oleObj spid="_x0000_s568542" name="Equation" r:id="rId7" imgW="2476500" imgH="939800" progId="Equation.3">
                  <p:embed/>
                </p:oleObj>
              </mc:Choice>
              <mc:Fallback>
                <p:oleObj name="Equation" r:id="rId7" imgW="2476500" imgH="939800" progId="Equation.3">
                  <p:embed/>
                  <p:pic>
                    <p:nvPicPr>
                      <p:cNvPr id="8" name="Object 7"/>
                      <p:cNvPicPr/>
                      <p:nvPr/>
                    </p:nvPicPr>
                    <p:blipFill>
                      <a:blip r:embed="rId8"/>
                      <a:stretch>
                        <a:fillRect/>
                      </a:stretch>
                    </p:blipFill>
                    <p:spPr>
                      <a:xfrm>
                        <a:off x="3707904" y="3560707"/>
                        <a:ext cx="4652962" cy="1765300"/>
                      </a:xfrm>
                      <a:prstGeom prst="rect">
                        <a:avLst/>
                      </a:prstGeom>
                    </p:spPr>
                  </p:pic>
                </p:oleObj>
              </mc:Fallback>
            </mc:AlternateContent>
          </a:graphicData>
        </a:graphic>
      </p:graphicFrame>
    </p:spTree>
    <p:extLst>
      <p:ext uri="{BB962C8B-B14F-4D97-AF65-F5344CB8AC3E}">
        <p14:creationId xmlns:p14="http://schemas.microsoft.com/office/powerpoint/2010/main" val="247119142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ags/tag10.xml><?xml version="1.0" encoding="utf-8"?>
<p:tagLst xmlns:a="http://schemas.openxmlformats.org/drawingml/2006/main" xmlns:r="http://schemas.openxmlformats.org/officeDocument/2006/relationships" xmlns:p="http://schemas.openxmlformats.org/presentationml/2006/main">
  <p:tag name="SLIDEGUID" val="6D38930C318F49B5AAEA55372584B2F8"/>
  <p:tag name="AUTOOPENPOLL" val="False"/>
  <p:tag name="TYPE" val="MultiChoiceSlide"/>
  <p:tag name="TPSLIDEBULLETSTYLE" val="2"/>
  <p:tag name="TPQUESTIONXML" val="&lt;?xml version=&quot;1.0&quot; encoding=&quot;UTF-8&quot; standalone=&quot;yes&quot;?&gt;&lt;questionlist&gt;&lt;properties&gt;&lt;guid&gt;DF52B57FBA684C5FB0E92FB7ED402DDA&lt;/guid&gt;&lt;date&gt;4/29/2019 10:10:11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6D38930C318F49B5AAEA55372584B2F8&lt;/guid&gt;&lt;repollguid&gt;D64BD20FF9914FF7A0580C3C68FFABBE&lt;/repollguid&gt;&lt;sourceid&gt;DA744D3AB0274B669BC9A1D7923A4F83&lt;/sourceid&gt;&lt;questiontext&gt;For an item that has not received any ratings, which method can make a prediction?&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A29A05EBE07747A7BF1D8C71B6FF37AA&lt;/guid&gt;&lt;answertext&gt;User-based collaborative RS&lt;/answertext&gt;&lt;valuetype&gt;0&lt;/valuetype&gt;&lt;/answer&gt;&lt;answer&gt;&lt;guid&gt;91177B6FC2B148CFA830401191D64C35&lt;/guid&gt;&lt;answertext&gt;Item-based collaborative RS&lt;/answertext&gt;&lt;valuetype&gt;0&lt;/valuetype&gt;&lt;/answer&gt;&lt;answer&gt;&lt;guid&gt;EADBE2BA53EF488098B99F99D384D337&lt;/guid&gt;&lt;answertext&gt;Content-based RS&lt;/answertext&gt;&lt;valuetype&gt;0&lt;/valuetype&gt;&lt;/answer&gt;&lt;answer&gt;&lt;guid&gt;528A75712F8D4167A6B7F475FDB043E0&lt;/guid&gt;&lt;answertext&gt;None of the above&lt;/answertext&gt;&lt;valuetype&gt;0&lt;/valuetype&gt;&lt;/answer&gt;&lt;/answers&gt;&lt;/multichoice&gt;&lt;/questions&gt;&lt;/questionlist&gt;"/>
  <p:tag name="LIVECHARTING" val="False"/>
  <p:tag name="CHARTTYPE" val="0"/>
  <p:tag name="CHARTDEFINEDCOLORS" val="3,6,10,45,32,50,13,4,9,55,1"/>
  <p:tag name="HASRESULTS" val="True"/>
  <p:tag name="RESULTS" val="For an item that has not received any ratings, which method can make a prediction?[;crlf;]18[;]21[;]18[;]False[;]0[;][;crlf;]2.8889[;]3[;]0.737[;]0.5432[;crlf;]2[;]0[;]User-based collaborative RS1[;]User-based collaborative RS[;][;crlf;]0[;]0[;]Item-based collaborative RS2[;]Item-based collaborative RS[;][;crlf;]14[;]0[;]Content-based RS3[;]Content-based RS[;][;crlf;]2[;]0[;]None of the above4[;]None of the above[;][;crlf;]"/>
</p:tagLst>
</file>

<file path=ppt/tags/tag11.xml><?xml version="1.0" encoding="utf-8"?>
<p:tagLst xmlns:a="http://schemas.openxmlformats.org/drawingml/2006/main" xmlns:r="http://schemas.openxmlformats.org/officeDocument/2006/relationships" xmlns:p="http://schemas.openxmlformats.org/presentationml/2006/main">
  <p:tag name="ZEROBASED" val="False"/>
</p:tagLst>
</file>

<file path=ppt/tags/tag2.xml><?xml version="1.0" encoding="utf-8"?>
<p:tagLst xmlns:a="http://schemas.openxmlformats.org/drawingml/2006/main" xmlns:r="http://schemas.openxmlformats.org/officeDocument/2006/relationships" xmlns:p="http://schemas.openxmlformats.org/presentationml/2006/main">
  <p:tag name="SLIDEGUID" val="D34F1CDDB76D4327876F977C1848C867"/>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7F4EC3FDCBBF4758A699937ADA095934&lt;/guid&gt;&lt;date&gt;4/29/2019 10:10:11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D34F1CDDB76D4327876F977C1848C867&lt;/guid&gt;&lt;repollguid&gt;231101118B4E42C388CDDECB928F0ED5&lt;/repollguid&gt;&lt;sourceid&gt;ABA92A8EEA95475EBC468CDE6724DDEB&lt;/sourceid&gt;&lt;questiontext&gt;Given 3 users with ratings…&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EB74736AAE2A44EB914BF7C711FE1546&lt;/guid&gt;&lt;answertext&gt;Simcorr(u1,u2)&amp;gt; Simcorr(u1,u3)&lt;/answertext&gt;&lt;valuetype&gt;0&lt;/valuetype&gt;&lt;/answer&gt;&lt;answer&gt;&lt;guid&gt;78F09529D404481CB9A141329AF22240&lt;/guid&gt;&lt;answertext&gt;Simcorr(u1,u2)= Simcorr(u1,u3)&lt;/answertext&gt;&lt;valuetype&gt;0&lt;/valuetype&gt;&lt;/answer&gt;&lt;answer&gt;&lt;guid&gt;7DC49F68B48549D8B423AD5C8302F3AD&lt;/guid&gt;&lt;answertext&gt;Simcorr(u1,u2)&amp;lt; Simcorr(u1,u3)&lt;/answertext&gt;&lt;valuetype&gt;0&lt;/valuetype&gt;&lt;/answer&gt;&lt;/answers&gt;&lt;/multichoice&gt;&lt;/questions&gt;&lt;/questionlist&gt;"/>
  <p:tag name="LIVECHARTING" val="False"/>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5.xml><?xml version="1.0" encoding="utf-8"?>
<p:tagLst xmlns:a="http://schemas.openxmlformats.org/drawingml/2006/main" xmlns:r="http://schemas.openxmlformats.org/officeDocument/2006/relationships" xmlns:p="http://schemas.openxmlformats.org/presentationml/2006/main">
  <p:tag name="SLIDEGUID" val="1939A73CD2ED4EF8B998199E6623F863"/>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D2899C5EC9A54EB589302240467700ED&lt;/guid&gt;&lt;date&gt;4/29/2019 10:10:11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1939A73CD2ED4EF8B998199E6623F863&lt;/guid&gt;&lt;repollguid&gt;BB0D2AAF7173427A9FDF9B3D400687A1&lt;/repollguid&gt;&lt;sourceid&gt;9AD1475B82664135AEAE45495C61C0C7&lt;/sourceid&gt;&lt;questiontext&gt;Item-based collaborative filtering addresses better the cold-start problem because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A2FDC4F9155D44599EDD11EFD5DE1F90&lt;/guid&gt;&lt;answertext&gt;usually there are fewer items than users&lt;/answertext&gt;&lt;valuetype&gt;0&lt;/valuetype&gt;&lt;/answer&gt;&lt;answer&gt;&lt;guid&gt;28ACC39547C34974AD6778219A9A3241&lt;/guid&gt;&lt;answertext&gt;it uses ratings from items with similar content&lt;/answertext&gt;&lt;valuetype&gt;0&lt;/valuetype&gt;&lt;/answer&gt;&lt;answer&gt;&lt;guid&gt;A2DC0BA8611347C8877274F127B59729&lt;/guid&gt;&lt;answertext&gt;item similarities can be pre-computed&lt;/answertext&gt;&lt;valuetype&gt;0&lt;/valuetype&gt;&lt;/answer&gt;&lt;answer&gt;&lt;guid&gt;5B771BAADECA40C3990137558CEC1789&lt;/guid&gt;&lt;answertext&gt;none of the above&lt;/answertext&gt;&lt;valuetype&gt;0&lt;/valuetype&gt;&lt;/answer&gt;&lt;/answers&gt;&lt;/multichoice&gt;&lt;/questions&gt;&lt;/questionlist&gt;"/>
  <p:tag name="LIVECHARTING" val="False"/>
</p:tagLst>
</file>

<file path=ppt/tags/tag6.xml><?xml version="1.0" encoding="utf-8"?>
<p:tagLst xmlns:a="http://schemas.openxmlformats.org/drawingml/2006/main" xmlns:r="http://schemas.openxmlformats.org/officeDocument/2006/relationships" xmlns:p="http://schemas.openxmlformats.org/presentationml/2006/main">
  <p:tag name="ZEROBASED" val="False"/>
</p:tagLst>
</file>

<file path=ppt/tags/tag7.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8.xml><?xml version="1.0" encoding="utf-8"?>
<p:tagLst xmlns:a="http://schemas.openxmlformats.org/drawingml/2006/main" xmlns:r="http://schemas.openxmlformats.org/officeDocument/2006/relationships" xmlns:p="http://schemas.openxmlformats.org/presentationml/2006/main">
  <p:tag name="SLIDEGUID" val="E5BBAD6E1DEE4639A3E0945942B49AD2"/>
  <p:tag name="AUTOOPENPOLL" val="False"/>
  <p:tag name="TYPE" val="MultiChoiceSlide"/>
  <p:tag name="TPSLIDEBULLETSTYLE" val="2"/>
  <p:tag name="TPQUESTIONXML" val="&lt;?xml version=&quot;1.0&quot; encoding=&quot;UTF-8&quot; standalone=&quot;yes&quot;?&gt;&lt;questionlist&gt;&lt;properties&gt;&lt;guid&gt;0C181B30AE9A4C338942920C381BF6ED&lt;/guid&gt;&lt;date&gt;4/29/2019 10:10:11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5BBAD6E1DEE4639A3E0945942B49AD2&lt;/guid&gt;&lt;repollguid&gt;6D0A1252FD0847EFB736BF07B78BE470&lt;/repollguid&gt;&lt;sourceid&gt;CD5F2341E6FC468F89A44595C1931AE4&lt;/sourceid&gt;&lt;questiontext&gt;For a user that has not done any ratings, which method can make a prediction?&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F68C0089B90F44E5A3BFFE09B2F14149&lt;/guid&gt;&lt;answertext&gt;User-based collaborative RS&lt;/answertext&gt;&lt;valuetype&gt;0&lt;/valuetype&gt;&lt;/answer&gt;&lt;answer&gt;&lt;guid&gt;44803B67A6D940E79C34E427E208EE3B&lt;/guid&gt;&lt;answertext&gt;Item-based collaborative RS&lt;/answertext&gt;&lt;valuetype&gt;0&lt;/valuetype&gt;&lt;/answer&gt;&lt;answer&gt;&lt;guid&gt;B95C4CCC153A4A2A95F3FDF44A383564&lt;/guid&gt;&lt;answertext&gt;Content-based RS&lt;/answertext&gt;&lt;valuetype&gt;0&lt;/valuetype&gt;&lt;/answer&gt;&lt;answer&gt;&lt;guid&gt;4D6D774405244A70A2E0F1BF37A34AB9&lt;/guid&gt;&lt;answertext&gt;None of the above&lt;/answertext&gt;&lt;valuetype&gt;0&lt;/valuetype&gt;&lt;/answer&gt;&lt;/answers&gt;&lt;/multichoice&gt;&lt;/questions&gt;&lt;/questionlist&gt;"/>
  <p:tag name="LIVECHARTING" val="False"/>
  <p:tag name="CHARTTYPE" val="0"/>
  <p:tag name="CHARTDEFINEDCOLORS" val="3,6,10,45,32,50,13,4,9,55,1"/>
  <p:tag name="HASRESULTS" val="True"/>
  <p:tag name="RESULTS" val="For a user that has not done any ratings, which method can make a prediction?[;crlf;]20[;]20[;]20[;]False[;]0[;][;crlf;]2.8[;]2.5[;]1.1662[;]1.36[;crlf;]3[;]0[;]User-based collaborative RS1[;]User-based collaborative RS[;][;crlf;]7[;]0[;]Item-based collaborative RS2[;]Item-based collaborative RS[;][;crlf;]1[;]0[;]Content-based RS3[;]Content-based RS[;][;crlf;]9[;]0[;]None of the above4[;]None of the above[;][;crlf;]"/>
</p:tagLst>
</file>

<file path=ppt/tags/tag9.xml><?xml version="1.0" encoding="utf-8"?>
<p:tagLst xmlns:a="http://schemas.openxmlformats.org/drawingml/2006/main" xmlns:r="http://schemas.openxmlformats.org/officeDocument/2006/relationships" xmlns:p="http://schemas.openxmlformats.org/presentationml/2006/main">
  <p:tag name="ZEROBASED" val="False"/>
</p:tagLst>
</file>

<file path=ppt/theme/theme1.xml><?xml version="1.0" encoding="utf-8"?>
<a:theme xmlns:a="http://schemas.openxmlformats.org/drawingml/2006/main" name="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part0 Basics</Template>
  <TotalTime>26708</TotalTime>
  <Words>6236</Words>
  <Application>Microsoft Macintosh PowerPoint</Application>
  <PresentationFormat>On-screen Show (4:3)</PresentationFormat>
  <Paragraphs>802</Paragraphs>
  <Slides>54</Slides>
  <Notes>40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54</vt:i4>
      </vt:variant>
    </vt:vector>
  </HeadingPairs>
  <TitlesOfParts>
    <vt:vector size="65" baseType="lpstr">
      <vt:lpstr>MS PGothic</vt:lpstr>
      <vt:lpstr>Arial</vt:lpstr>
      <vt:lpstr>Calibri</vt:lpstr>
      <vt:lpstr>Cambria Math</vt:lpstr>
      <vt:lpstr>Comic Sans MS</vt:lpstr>
      <vt:lpstr>Symbol</vt:lpstr>
      <vt:lpstr>Tempus Sans ITC</vt:lpstr>
      <vt:lpstr>Verdana</vt:lpstr>
      <vt:lpstr>Wingdings</vt:lpstr>
      <vt:lpstr>part1 XML</vt:lpstr>
      <vt:lpstr>Equation</vt:lpstr>
      <vt:lpstr>Recommender systems</vt:lpstr>
      <vt:lpstr>Application Areas</vt:lpstr>
      <vt:lpstr>Definition: Recommender System</vt:lpstr>
      <vt:lpstr>Collaborative Recommender System</vt:lpstr>
      <vt:lpstr>Content-based Recommender System</vt:lpstr>
      <vt:lpstr>Collaborative Filtering</vt:lpstr>
      <vt:lpstr>User-based Collaborative Filtering</vt:lpstr>
      <vt:lpstr>User-based Collaborative Filtering illustrated</vt:lpstr>
      <vt:lpstr>Similarity Between Users</vt:lpstr>
      <vt:lpstr>Example</vt:lpstr>
      <vt:lpstr>Aggregate the Ratings</vt:lpstr>
      <vt:lpstr>Example</vt:lpstr>
      <vt:lpstr>User-based Collaborative Filtering</vt:lpstr>
      <vt:lpstr>Item-based Collaborative Filtering</vt:lpstr>
      <vt:lpstr>Item-based Collaborative Filtering illustrated</vt:lpstr>
      <vt:lpstr>Similarity Between Items</vt:lpstr>
      <vt:lpstr>Aggregate the Ratings</vt:lpstr>
      <vt:lpstr>Example</vt:lpstr>
      <vt:lpstr>Item-based Collaborative Filtering</vt:lpstr>
      <vt:lpstr>Given 3 users with ratings…</vt:lpstr>
      <vt:lpstr>Item-based collaborative filtering addresses better the cold-start problem because …</vt:lpstr>
      <vt:lpstr>Content-based Recommendation</vt:lpstr>
      <vt:lpstr>Content-based Recommendation</vt:lpstr>
      <vt:lpstr>Content-based Recommendation</vt:lpstr>
      <vt:lpstr>Similarity between Items</vt:lpstr>
      <vt:lpstr>Making Predictions</vt:lpstr>
      <vt:lpstr>Content-based Recommendation</vt:lpstr>
      <vt:lpstr>For a user that has not done any ratings, which method can make a prediction?</vt:lpstr>
      <vt:lpstr>For an item that has not received any ratings, which method can make a prediction?</vt:lpstr>
      <vt:lpstr>Advanced Methods: Matrix Factorization</vt:lpstr>
      <vt:lpstr>Derive Latent Factors</vt:lpstr>
      <vt:lpstr>Illustration of Matrix Factorization</vt:lpstr>
      <vt:lpstr>Computing Matrix Factorization</vt:lpstr>
      <vt:lpstr>Approximation Error</vt:lpstr>
      <vt:lpstr>Stochastic Gradient Descent</vt:lpstr>
      <vt:lpstr>Regularization</vt:lpstr>
      <vt:lpstr>Issues with Basic Matrix Factorization</vt:lpstr>
      <vt:lpstr>SLIM, Sparse Linear Methods</vt:lpstr>
      <vt:lpstr>Illustration</vt:lpstr>
      <vt:lpstr>Example</vt:lpstr>
      <vt:lpstr>Weight Aggregation Matrix</vt:lpstr>
      <vt:lpstr>Optimization Problem</vt:lpstr>
      <vt:lpstr>Solving the Problem</vt:lpstr>
      <vt:lpstr>Properties</vt:lpstr>
      <vt:lpstr>Evaluation of Recommender System</vt:lpstr>
      <vt:lpstr>RMSE</vt:lpstr>
      <vt:lpstr>Evaluating Ranking Quality</vt:lpstr>
      <vt:lpstr>Evaluating Ranking Quality</vt:lpstr>
      <vt:lpstr>Normalized DCG (NDCG)</vt:lpstr>
      <vt:lpstr>Example</vt:lpstr>
      <vt:lpstr>Example</vt:lpstr>
      <vt:lpstr>Outlook: Bayesian Personalized Ranking</vt:lpstr>
      <vt:lpstr>Summary</vt:lpstr>
      <vt:lpstr>References</vt:lpstr>
    </vt:vector>
  </TitlesOfParts>
  <Company>EPFL I&amp;C - LSIR</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aberer</dc:creator>
  <cp:lastModifiedBy> </cp:lastModifiedBy>
  <cp:revision>1697</cp:revision>
  <cp:lastPrinted>2011-09-19T16:41:49Z</cp:lastPrinted>
  <dcterms:created xsi:type="dcterms:W3CDTF">2002-10-01T12:44:42Z</dcterms:created>
  <dcterms:modified xsi:type="dcterms:W3CDTF">2021-11-18T12:23:50Z</dcterms:modified>
</cp:coreProperties>
</file>